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422" r:id="rId2"/>
    <p:sldId id="424" r:id="rId3"/>
    <p:sldId id="443" r:id="rId4"/>
    <p:sldId id="427" r:id="rId5"/>
    <p:sldId id="433" r:id="rId6"/>
    <p:sldId id="444" r:id="rId7"/>
    <p:sldId id="423" r:id="rId8"/>
    <p:sldId id="428" r:id="rId9"/>
    <p:sldId id="445" r:id="rId10"/>
    <p:sldId id="434" r:id="rId11"/>
    <p:sldId id="435" r:id="rId12"/>
    <p:sldId id="436" r:id="rId13"/>
    <p:sldId id="438" r:id="rId14"/>
    <p:sldId id="439" r:id="rId15"/>
    <p:sldId id="430" r:id="rId16"/>
    <p:sldId id="440" r:id="rId17"/>
    <p:sldId id="429" r:id="rId18"/>
    <p:sldId id="446" r:id="rId19"/>
    <p:sldId id="441" r:id="rId20"/>
    <p:sldId id="426" r:id="rId21"/>
    <p:sldId id="432" r:id="rId22"/>
    <p:sldId id="431" r:id="rId23"/>
    <p:sldId id="447" r:id="rId24"/>
    <p:sldId id="442" r:id="rId25"/>
    <p:sldId id="260" r:id="rId2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39" autoAdjust="0"/>
    <p:restoredTop sz="81215" autoAdjust="0"/>
  </p:normalViewPr>
  <p:slideViewPr>
    <p:cSldViewPr snapToGrid="0" showGuides="1">
      <p:cViewPr>
        <p:scale>
          <a:sx n="96" d="100"/>
          <a:sy n="96" d="100"/>
        </p:scale>
        <p:origin x="1688" y="280"/>
      </p:cViewPr>
      <p:guideLst>
        <p:guide orient="horz" pos="216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26755-F235-4894-80FD-CD206805168D}" type="datetimeFigureOut">
              <a:rPr lang="en-US" smtClean="0"/>
              <a:t>1/8/17</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DEC4E-2C72-4AA4-BF83-677F366473B6}" type="slidenum">
              <a:rPr lang="en-US" smtClean="0"/>
              <a:t>‹#›</a:t>
            </a:fld>
            <a:endParaRPr lang="en-US"/>
          </a:p>
        </p:txBody>
      </p:sp>
    </p:spTree>
    <p:extLst>
      <p:ext uri="{BB962C8B-B14F-4D97-AF65-F5344CB8AC3E}">
        <p14:creationId xmlns:p14="http://schemas.microsoft.com/office/powerpoint/2010/main" val="3483483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a:t>
            </a:fld>
            <a:endParaRPr lang="en-US"/>
          </a:p>
        </p:txBody>
      </p:sp>
    </p:spTree>
    <p:extLst>
      <p:ext uri="{BB962C8B-B14F-4D97-AF65-F5344CB8AC3E}">
        <p14:creationId xmlns:p14="http://schemas.microsoft.com/office/powerpoint/2010/main" val="1687926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 most important design goal is wear-leveling.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Without hardware level wear-leveling, every time applications request memory, a memory block with the least allocation times so far</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is expected to be allocated.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a strict policy that allocates the exact block may introduce extra time penalty.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later,</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we will see a hybrid method to tackle this problem.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Another requirement is low allocation latency, otherwise allocator would probably become the bottleneck of the entire application, which results in the allocator to be useless. To reduce the latency, every thread should have its own local heap to reduce the possible lock contention, and all memory owned by threads should be managed by a global heap.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 figure</a:t>
            </a:r>
            <a:r>
              <a:rPr lang="en-US" altLang="zh-CN" baseline="0" dirty="0" smtClean="0"/>
              <a:t> shows the overall structure of the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I</a:t>
            </a:r>
            <a:r>
              <a:rPr lang="en-US" altLang="zh-CN" sz="1200" kern="1200" dirty="0" smtClean="0">
                <a:solidFill>
                  <a:schemeClr val="tx1"/>
                </a:solidFill>
                <a:effectLst/>
                <a:latin typeface="+mn-lt"/>
                <a:ea typeface="+mn-ea"/>
                <a:cs typeface="+mn-cs"/>
              </a:rPr>
              <a:t>f a request from an</a:t>
            </a:r>
            <a:r>
              <a:rPr lang="en-US" altLang="zh-CN" sz="1200" kern="1200" baseline="0" dirty="0" smtClean="0">
                <a:solidFill>
                  <a:schemeClr val="tx1"/>
                </a:solidFill>
                <a:effectLst/>
                <a:latin typeface="+mn-lt"/>
                <a:ea typeface="+mn-ea"/>
                <a:cs typeface="+mn-cs"/>
              </a:rPr>
              <a:t> application</a:t>
            </a:r>
            <a:r>
              <a:rPr lang="en-US" altLang="zh-CN" sz="1200" kern="1200" dirty="0" smtClean="0">
                <a:solidFill>
                  <a:schemeClr val="tx1"/>
                </a:solidFill>
                <a:effectLst/>
                <a:latin typeface="+mn-lt"/>
                <a:ea typeface="+mn-ea"/>
                <a:cs typeface="+mn-cs"/>
              </a:rPr>
              <a:t> can be satisfied by its local heap, the allocation latency will be very low since there is no lock contention</a:t>
            </a:r>
            <a:r>
              <a:rPr lang="en-US" altLang="zh-CN" sz="1200" kern="1200" baseline="0" dirty="0" smtClean="0">
                <a:solidFill>
                  <a:schemeClr val="tx1"/>
                </a:solidFill>
                <a:effectLst/>
                <a:latin typeface="+mn-lt"/>
                <a:ea typeface="+mn-ea"/>
                <a:cs typeface="+mn-cs"/>
              </a:rPr>
              <a:t> and no need to communicate with the global heap.</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10</a:t>
            </a:fld>
            <a:endParaRPr lang="en-US"/>
          </a:p>
        </p:txBody>
      </p:sp>
    </p:spTree>
    <p:extLst>
      <p:ext uri="{BB962C8B-B14F-4D97-AF65-F5344CB8AC3E}">
        <p14:creationId xmlns:p14="http://schemas.microsoft.com/office/powerpoint/2010/main" val="1760281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Memory chunk is the basic unit that would be transferred between global heap and local heap,</a:t>
            </a:r>
            <a:r>
              <a:rPr lang="en-US" altLang="zh-CN" sz="1200" kern="1200" baseline="0" dirty="0" smtClean="0">
                <a:solidFill>
                  <a:schemeClr val="tx1"/>
                </a:solidFill>
                <a:effectLst/>
                <a:latin typeface="+mn-lt"/>
                <a:ea typeface="+mn-ea"/>
                <a:cs typeface="+mn-cs"/>
              </a:rPr>
              <a:t> which </a:t>
            </a:r>
            <a:r>
              <a:rPr lang="en-US" altLang="zh-CN" sz="1200" kern="1200" dirty="0" smtClean="0">
                <a:solidFill>
                  <a:schemeClr val="tx1"/>
                </a:solidFill>
                <a:effectLst/>
                <a:latin typeface="+mn-lt"/>
                <a:ea typeface="+mn-ea"/>
                <a:cs typeface="+mn-cs"/>
              </a:rPr>
              <a:t>consists of two parts: a small chunk header and a 64KB chunk body.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 body is divided into several memory blocks based on its size class.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Obviously, with smaller size class comes more memory blocks.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 header stores metadata such as the number of remaining free blocks, its size class and so 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uses two sets of size class: small-span</a:t>
            </a:r>
            <a:r>
              <a:rPr lang="en-US" altLang="zh-CN" sz="1200" kern="1200" baseline="0" dirty="0" smtClean="0">
                <a:solidFill>
                  <a:schemeClr val="tx1"/>
                </a:solidFill>
                <a:effectLst/>
                <a:latin typeface="+mn-lt"/>
                <a:ea typeface="+mn-ea"/>
                <a:cs typeface="+mn-cs"/>
              </a:rPr>
              <a:t> and </a:t>
            </a:r>
            <a:r>
              <a:rPr lang="en-US" altLang="zh-CN" sz="1200" kern="1200" dirty="0" smtClean="0">
                <a:solidFill>
                  <a:schemeClr val="tx1"/>
                </a:solidFill>
                <a:effectLst/>
                <a:latin typeface="+mn-lt"/>
                <a:ea typeface="+mn-ea"/>
                <a:cs typeface="+mn-cs"/>
              </a:rPr>
              <a:t>large-span.</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the memory requests larger than 64KB, it</a:t>
            </a:r>
            <a:r>
              <a:rPr lang="en-US" altLang="zh-CN" sz="1200" kern="1200" baseline="0" dirty="0" smtClean="0">
                <a:solidFill>
                  <a:schemeClr val="tx1"/>
                </a:solidFill>
                <a:effectLst/>
                <a:latin typeface="+mn-lt"/>
                <a:ea typeface="+mn-ea"/>
                <a:cs typeface="+mn-cs"/>
              </a:rPr>
              <a:t> will be redirected</a:t>
            </a:r>
            <a:r>
              <a:rPr lang="en-US" altLang="zh-CN" sz="1200" kern="1200" dirty="0" smtClean="0">
                <a:solidFill>
                  <a:schemeClr val="tx1"/>
                </a:solidFill>
                <a:effectLst/>
                <a:latin typeface="+mn-lt"/>
                <a:ea typeface="+mn-ea"/>
                <a:cs typeface="+mn-cs"/>
              </a:rPr>
              <a:t> to operating system via system call such as </a:t>
            </a:r>
            <a:r>
              <a:rPr lang="en-US" altLang="zh-CN" sz="1200" kern="1200" dirty="0" err="1" smtClean="0">
                <a:solidFill>
                  <a:schemeClr val="tx1"/>
                </a:solidFill>
                <a:effectLst/>
                <a:latin typeface="+mn-lt"/>
                <a:ea typeface="+mn-ea"/>
                <a:cs typeface="+mn-cs"/>
              </a:rPr>
              <a:t>mmap</a:t>
            </a:r>
            <a:r>
              <a:rPr lang="en-US" altLang="zh-CN"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the beginning,</a:t>
            </a:r>
            <a:r>
              <a:rPr lang="en-US" altLang="zh-CN" sz="1200" kern="1200" baseline="0" dirty="0" smtClean="0">
                <a:solidFill>
                  <a:schemeClr val="tx1"/>
                </a:solidFill>
                <a:effectLst/>
                <a:latin typeface="+mn-lt"/>
                <a:ea typeface="+mn-ea"/>
                <a:cs typeface="+mn-cs"/>
              </a:rPr>
              <a:t> all blocks are clean, which are indicated by a free pointer.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When a block is freed by the application, it is added to some kind of reuse list according to our wear-leveling policy to be discussed later.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smtClean="0"/>
              <a:t>Chunk size has a fixed value to simply the design of global heap.</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11</a:t>
            </a:fld>
            <a:endParaRPr lang="en-US"/>
          </a:p>
        </p:txBody>
      </p:sp>
    </p:spTree>
    <p:extLst>
      <p:ext uri="{BB962C8B-B14F-4D97-AF65-F5344CB8AC3E}">
        <p14:creationId xmlns:p14="http://schemas.microsoft.com/office/powerpoint/2010/main" val="1875641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Local heap is maintained by each thread, which stores information to find the appropriate chunk.</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Every memory chunk in the local heap can be classified into five categories:</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in-use</a:t>
            </a:r>
            <a:r>
              <a:rPr lang="en-US" altLang="zh-CN" sz="1200" kern="1200" baseline="0" dirty="0" smtClean="0">
                <a:solidFill>
                  <a:schemeClr val="tx1"/>
                </a:solidFill>
                <a:effectLst/>
                <a:latin typeface="+mn-lt"/>
                <a:ea typeface="+mn-ea"/>
                <a:cs typeface="+mn-cs"/>
              </a:rPr>
              <a:t> chunk means that w</a:t>
            </a:r>
            <a:r>
              <a:rPr lang="en-US" altLang="zh-CN" sz="1200" kern="1200" dirty="0" smtClean="0">
                <a:solidFill>
                  <a:schemeClr val="tx1"/>
                </a:solidFill>
                <a:effectLst/>
                <a:latin typeface="+mn-lt"/>
                <a:ea typeface="+mn-ea"/>
                <a:cs typeface="+mn-cs"/>
              </a:rPr>
              <a:t>hen the</a:t>
            </a:r>
            <a:r>
              <a:rPr lang="en-US" altLang="zh-CN" sz="1200" kern="1200" baseline="0" dirty="0" smtClean="0">
                <a:solidFill>
                  <a:schemeClr val="tx1"/>
                </a:solidFill>
                <a:effectLst/>
                <a:latin typeface="+mn-lt"/>
                <a:ea typeface="+mn-ea"/>
                <a:cs typeface="+mn-cs"/>
              </a:rPr>
              <a:t> application</a:t>
            </a:r>
            <a:r>
              <a:rPr lang="en-US" altLang="zh-CN" sz="1200" kern="1200" dirty="0" smtClean="0">
                <a:solidFill>
                  <a:schemeClr val="tx1"/>
                </a:solidFill>
                <a:effectLst/>
                <a:latin typeface="+mn-lt"/>
                <a:ea typeface="+mn-ea"/>
                <a:cs typeface="+mn-cs"/>
              </a:rPr>
              <a:t> makes an allocation request, we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will first find the appropriate size class, then use that size class find the current in-use memory chunk and allocate memory blocks from it.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After several memory requests of a particular size class, a memory chunk may be out of blocks, which is called a full chunk.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Chunks in a waiting list are called waiting chunks. Waiting chunks are the chunks in a partially allocated state. When</a:t>
            </a:r>
            <a:r>
              <a:rPr lang="en-US" altLang="zh-CN" sz="1200" kern="1200" baseline="0" dirty="0" smtClean="0">
                <a:solidFill>
                  <a:schemeClr val="tx1"/>
                </a:solidFill>
                <a:effectLst/>
                <a:latin typeface="+mn-lt"/>
                <a:ea typeface="+mn-ea"/>
                <a:cs typeface="+mn-cs"/>
              </a:rPr>
              <a:t> a block in a full chunk is freed, it becomes to a waiting chunk.</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Consider the things we discussed so far, a typical life cycle of a memory chunk could be first used as in-use chunk, then full</a:t>
            </a:r>
            <a:r>
              <a:rPr lang="en-US" altLang="zh-CN" sz="1200" kern="1200" baseline="0" dirty="0" smtClean="0">
                <a:solidFill>
                  <a:schemeClr val="tx1"/>
                </a:solidFill>
                <a:effectLst/>
                <a:latin typeface="+mn-lt"/>
                <a:ea typeface="+mn-ea"/>
                <a:cs typeface="+mn-cs"/>
              </a:rPr>
              <a:t> chunk, then </a:t>
            </a:r>
            <a:r>
              <a:rPr lang="en-US" altLang="zh-CN" sz="1200" kern="1200" dirty="0" smtClean="0">
                <a:solidFill>
                  <a:schemeClr val="tx1"/>
                </a:solidFill>
                <a:effectLst/>
                <a:latin typeface="+mn-lt"/>
                <a:ea typeface="+mn-ea"/>
                <a:cs typeface="+mn-cs"/>
              </a:rPr>
              <a:t>waiting chunk, and back and forth repeatedly. For the wear-aware purpose, that is not what we expect.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Thus we add a wear-aware variable to each memory chunk and define an allocation threshold.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When a chunk is first allocated from global heap, its wear-aware variable is set to zero.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Every time a block is allocated from a chunk, the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variable increases by one.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If the variable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reaches the predefined allocation threshold, it is no longer available for allocation in this thread, and its state becomes to not-available.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When all the blocks in a not-available chunk are freed, the chunk will</a:t>
            </a:r>
            <a:r>
              <a:rPr lang="en-US" altLang="zh-CN" sz="1200" kern="1200" baseline="0" dirty="0" smtClean="0">
                <a:solidFill>
                  <a:schemeClr val="tx1"/>
                </a:solidFill>
                <a:effectLst/>
                <a:latin typeface="+mn-lt"/>
                <a:ea typeface="+mn-ea"/>
                <a:cs typeface="+mn-cs"/>
              </a:rPr>
              <a:t> be</a:t>
            </a:r>
            <a:r>
              <a:rPr lang="en-US" altLang="zh-CN" sz="1200" kern="1200" dirty="0" smtClean="0">
                <a:solidFill>
                  <a:schemeClr val="tx1"/>
                </a:solidFill>
                <a:effectLst/>
                <a:latin typeface="+mn-lt"/>
                <a:ea typeface="+mn-ea"/>
                <a:cs typeface="+mn-cs"/>
              </a:rPr>
              <a:t> returned back to global heap.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Finally,</a:t>
            </a:r>
            <a:r>
              <a:rPr lang="en-US" altLang="zh-CN" sz="1200" kern="1200" baseline="0" dirty="0" smtClean="0">
                <a:solidFill>
                  <a:schemeClr val="tx1"/>
                </a:solidFill>
                <a:effectLst/>
                <a:latin typeface="+mn-lt"/>
                <a:ea typeface="+mn-ea"/>
                <a:cs typeface="+mn-cs"/>
              </a:rPr>
              <a:t> a </a:t>
            </a:r>
            <a:r>
              <a:rPr lang="en-US" altLang="zh-CN" sz="1200" kern="1200" dirty="0" smtClean="0">
                <a:solidFill>
                  <a:schemeClr val="tx1"/>
                </a:solidFill>
                <a:effectLst/>
                <a:latin typeface="+mn-lt"/>
                <a:ea typeface="+mn-ea"/>
                <a:cs typeface="+mn-cs"/>
              </a:rPr>
              <a:t>Clean chunk means a chunk</a:t>
            </a:r>
            <a:r>
              <a:rPr lang="en-US" altLang="zh-CN" sz="1200" kern="1200" baseline="0" dirty="0" smtClean="0">
                <a:solidFill>
                  <a:schemeClr val="tx1"/>
                </a:solidFill>
                <a:effectLst/>
                <a:latin typeface="+mn-lt"/>
                <a:ea typeface="+mn-ea"/>
                <a:cs typeface="+mn-cs"/>
              </a:rPr>
              <a:t> without a specific size class.</a:t>
            </a:r>
            <a:endParaRPr lang="zh-CN" alt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The figure</a:t>
            </a:r>
            <a:r>
              <a:rPr kumimoji="1" lang="en-US" altLang="zh-CN" baseline="0" dirty="0" smtClean="0"/>
              <a:t> shows how the state of a chunk is changed.</a:t>
            </a:r>
            <a:endParaRPr kumimoji="1" lang="zh-CN"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12</a:t>
            </a:fld>
            <a:endParaRPr lang="en-US"/>
          </a:p>
        </p:txBody>
      </p:sp>
    </p:spTree>
    <p:extLst>
      <p:ext uri="{BB962C8B-B14F-4D97-AF65-F5344CB8AC3E}">
        <p14:creationId xmlns:p14="http://schemas.microsoft.com/office/powerpoint/2010/main" val="1351797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Here</a:t>
            </a:r>
            <a:r>
              <a:rPr kumimoji="1" lang="en-US" altLang="zh-CN" baseline="0" dirty="0" smtClean="0"/>
              <a:t> is the structure of a local heap, which is maintained by every thread.</a:t>
            </a:r>
          </a:p>
          <a:p>
            <a:r>
              <a:rPr kumimoji="1" lang="en-US" altLang="zh-CN" baseline="0" dirty="0" smtClean="0"/>
              <a:t>We can find the appropriate chunk according to size class.</a:t>
            </a:r>
          </a:p>
        </p:txBody>
      </p:sp>
      <p:sp>
        <p:nvSpPr>
          <p:cNvPr id="4" name="幻灯片编号占位符 3"/>
          <p:cNvSpPr>
            <a:spLocks noGrp="1"/>
          </p:cNvSpPr>
          <p:nvPr>
            <p:ph type="sldNum" sz="quarter" idx="10"/>
          </p:nvPr>
        </p:nvSpPr>
        <p:spPr/>
        <p:txBody>
          <a:bodyPr/>
          <a:lstStyle/>
          <a:p>
            <a:fld id="{BB6DEC4E-2C72-4AA4-BF83-677F366473B6}" type="slidenum">
              <a:rPr lang="en-US" smtClean="0"/>
              <a:t>13</a:t>
            </a:fld>
            <a:endParaRPr lang="en-US"/>
          </a:p>
        </p:txBody>
      </p:sp>
    </p:spTree>
    <p:extLst>
      <p:ext uri="{BB962C8B-B14F-4D97-AF65-F5344CB8AC3E}">
        <p14:creationId xmlns:p14="http://schemas.microsoft.com/office/powerpoint/2010/main" val="1411154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Global heap maintains the whole memory chunks obtained from operating system. </a:t>
            </a:r>
            <a:endParaRPr kumimoji="1" lang="en-US" altLang="zh-CN" dirty="0" smtClean="0"/>
          </a:p>
          <a:p>
            <a:endParaRPr kumimoji="1" lang="en-US" altLang="zh-CN" dirty="0" smtClean="0"/>
          </a:p>
          <a:p>
            <a:r>
              <a:rPr kumimoji="1" lang="en-US" altLang="zh-CN" dirty="0" smtClean="0"/>
              <a:t>In the beginning, all</a:t>
            </a:r>
            <a:r>
              <a:rPr kumimoji="1" lang="en-US" altLang="zh-CN" baseline="0" dirty="0" smtClean="0"/>
              <a:t> the chunks are clean, indicated by a free pointer.</a:t>
            </a:r>
          </a:p>
          <a:p>
            <a:r>
              <a:rPr kumimoji="1" lang="en-US" altLang="zh-CN" baseline="0" dirty="0" smtClean="0"/>
              <a:t>After a chunk is returned to global heap, it will be added to some kind of pools related to our wear-leveling policy</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14</a:t>
            </a:fld>
            <a:endParaRPr lang="en-US"/>
          </a:p>
        </p:txBody>
      </p:sp>
    </p:spTree>
    <p:extLst>
      <p:ext uri="{BB962C8B-B14F-4D97-AF65-F5344CB8AC3E}">
        <p14:creationId xmlns:p14="http://schemas.microsoft.com/office/powerpoint/2010/main" val="11727555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Now</a:t>
            </a:r>
            <a:r>
              <a:rPr lang="en-US" altLang="zh-CN" sz="1200" kern="1200" baseline="0" dirty="0" smtClean="0">
                <a:solidFill>
                  <a:schemeClr val="tx1"/>
                </a:solidFill>
                <a:effectLst/>
                <a:latin typeface="+mn-lt"/>
                <a:ea typeface="+mn-ea"/>
                <a:cs typeface="+mn-cs"/>
              </a:rPr>
              <a:t> let’s </a:t>
            </a:r>
            <a:r>
              <a:rPr lang="en-US" altLang="zh-CN" sz="1200" kern="1200" dirty="0" smtClean="0">
                <a:solidFill>
                  <a:schemeClr val="tx1"/>
                </a:solidFill>
                <a:effectLst/>
                <a:latin typeface="+mn-lt"/>
                <a:ea typeface="+mn-ea"/>
                <a:cs typeface="+mn-cs"/>
              </a:rPr>
              <a:t>discuss the wear-leveling policy in different level in detail.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 overall purpose is quite simple: all memory blocks are expected to be allocated evenly.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block level,</a:t>
            </a:r>
            <a:r>
              <a:rPr lang="en-US" altLang="zh-CN" sz="1200" i="1"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it is obviously that memory block starting from the free pointer should</a:t>
            </a:r>
            <a:r>
              <a:rPr lang="en-US" altLang="zh-CN" sz="1200" kern="1200" baseline="0" dirty="0" smtClean="0">
                <a:solidFill>
                  <a:schemeClr val="tx1"/>
                </a:solidFill>
                <a:effectLst/>
                <a:latin typeface="+mn-lt"/>
                <a:ea typeface="+mn-ea"/>
                <a:cs typeface="+mn-cs"/>
              </a:rPr>
              <a:t> be allocated </a:t>
            </a:r>
            <a:r>
              <a:rPr lang="en-US" altLang="zh-CN" sz="1200" kern="1200" dirty="0" smtClean="0">
                <a:solidFill>
                  <a:schemeClr val="tx1"/>
                </a:solidFill>
                <a:effectLst/>
                <a:latin typeface="+mn-lt"/>
                <a:ea typeface="+mn-ea"/>
                <a:cs typeface="+mn-cs"/>
              </a:rPr>
              <a:t>first because these memory blocks have never been allocated since this chunk is assigned to its local heap.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After a chunk runs out of these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blocks, a</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free list will be checked</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to find</a:t>
            </a:r>
            <a:r>
              <a:rPr lang="en-US" altLang="zh-CN" sz="1200" kern="1200" baseline="0" dirty="0" smtClean="0">
                <a:solidFill>
                  <a:schemeClr val="tx1"/>
                </a:solidFill>
                <a:effectLst/>
                <a:latin typeface="+mn-lt"/>
                <a:ea typeface="+mn-ea"/>
                <a:cs typeface="+mn-cs"/>
              </a:rPr>
              <a:t> out </a:t>
            </a:r>
            <a:r>
              <a:rPr lang="en-US" altLang="zh-CN" sz="1200" kern="1200" dirty="0" smtClean="0">
                <a:solidFill>
                  <a:schemeClr val="tx1"/>
                </a:solidFill>
                <a:effectLst/>
                <a:latin typeface="+mn-lt"/>
                <a:ea typeface="+mn-ea"/>
                <a:cs typeface="+mn-cs"/>
              </a:rPr>
              <a:t>whether any reusable block is available.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consideration of allocation latency, a simple and fast method is more appropriate in this situation.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Thus, we consider the free list as a FIFO queue.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local heap level </a:t>
            </a:r>
            <a:r>
              <a:rPr lang="en-US" altLang="zh-CN" sz="1200" i="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When the current in-use chunk runs out of blocks, a chunk should be chosen as a new in- use chunk.</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Since Clean chunks don’t belong to any size class, they are more flexible than the chunks in waiting chunk list,</a:t>
            </a:r>
            <a:r>
              <a:rPr lang="en-US" altLang="zh-CN" sz="1200" kern="1200" baseline="0" dirty="0" smtClean="0">
                <a:solidFill>
                  <a:schemeClr val="tx1"/>
                </a:solidFill>
                <a:effectLst/>
                <a:latin typeface="+mn-lt"/>
                <a:ea typeface="+mn-ea"/>
                <a:cs typeface="+mn-cs"/>
              </a:rPr>
              <a:t> so we will choose waiting chunks first.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With the wear-aware variable to ensure the upper bound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of allocation times, </a:t>
            </a:r>
            <a:r>
              <a:rPr lang="en-US" altLang="zh-CN" sz="1200" kern="1200" dirty="0" smtClean="0">
                <a:solidFill>
                  <a:schemeClr val="tx1"/>
                </a:solidFill>
                <a:effectLst/>
                <a:latin typeface="+mn-lt"/>
                <a:ea typeface="+mn-ea"/>
                <a:cs typeface="+mn-cs"/>
              </a:rPr>
              <a:t>We think FIFO is still our best choice in this level.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global heap level, when the clean chunk</a:t>
            </a:r>
            <a:r>
              <a:rPr lang="en-US" altLang="zh-CN" sz="1200" kern="1200" baseline="0" dirty="0" smtClean="0">
                <a:solidFill>
                  <a:schemeClr val="tx1"/>
                </a:solidFill>
                <a:effectLst/>
                <a:latin typeface="+mn-lt"/>
                <a:ea typeface="+mn-ea"/>
                <a:cs typeface="+mn-cs"/>
              </a:rPr>
              <a:t> is running out, t</a:t>
            </a:r>
            <a:r>
              <a:rPr lang="en-US" altLang="zh-CN" sz="1200" kern="1200" dirty="0" smtClean="0">
                <a:solidFill>
                  <a:schemeClr val="tx1"/>
                </a:solidFill>
                <a:effectLst/>
                <a:latin typeface="+mn-lt"/>
                <a:ea typeface="+mn-ea"/>
                <a:cs typeface="+mn-cs"/>
              </a:rPr>
              <a:t>he best wear-leveling policy should return the least allocated chunks so far,</a:t>
            </a:r>
            <a:r>
              <a:rPr lang="en-US" altLang="zh-CN" sz="1200" kern="1200" baseline="0" dirty="0" smtClean="0">
                <a:solidFill>
                  <a:schemeClr val="tx1"/>
                </a:solidFill>
                <a:effectLst/>
                <a:latin typeface="+mn-lt"/>
                <a:ea typeface="+mn-ea"/>
                <a:cs typeface="+mn-cs"/>
              </a:rPr>
              <a:t> so our optimized </a:t>
            </a:r>
            <a:r>
              <a:rPr lang="en-US" altLang="zh-CN" dirty="0" smtClean="0"/>
              <a:t>minimum</a:t>
            </a:r>
            <a:r>
              <a:rPr lang="en-US" altLang="zh-CN" baseline="0" dirty="0" smtClean="0"/>
              <a:t> </a:t>
            </a:r>
            <a:r>
              <a:rPr lang="en-US" altLang="zh-CN" dirty="0" smtClean="0"/>
              <a:t>heap is used to find the chunk of  the minimum allocation times.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What’s more, </a:t>
            </a:r>
            <a:r>
              <a:rPr lang="en-US" altLang="zh-CN" sz="1200" kern="1200" dirty="0" smtClean="0">
                <a:solidFill>
                  <a:schemeClr val="tx1"/>
                </a:solidFill>
                <a:effectLst/>
                <a:latin typeface="+mn-lt"/>
                <a:ea typeface="+mn-ea"/>
                <a:cs typeface="+mn-cs"/>
              </a:rPr>
              <a:t>Chunks are not moved to global heap synchronously, instead, the real action is taken under the ground.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15</a:t>
            </a:fld>
            <a:endParaRPr lang="en-US"/>
          </a:p>
        </p:txBody>
      </p:sp>
    </p:spTree>
    <p:extLst>
      <p:ext uri="{BB962C8B-B14F-4D97-AF65-F5344CB8AC3E}">
        <p14:creationId xmlns:p14="http://schemas.microsoft.com/office/powerpoint/2010/main" val="1650994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This is the allocation and </a:t>
            </a:r>
            <a:r>
              <a:rPr kumimoji="1" lang="en-US" altLang="zh-CN" baseline="0" dirty="0" err="1" smtClean="0"/>
              <a:t>deallocation</a:t>
            </a:r>
            <a:r>
              <a:rPr kumimoji="1" lang="en-US" altLang="zh-CN" baseline="0" dirty="0" smtClean="0"/>
              <a:t> algorithm. </a:t>
            </a:r>
          </a:p>
          <a:p>
            <a:endParaRPr kumimoji="1" lang="en-US" altLang="zh-CN" baseline="0" dirty="0" smtClean="0"/>
          </a:p>
          <a:p>
            <a:r>
              <a:rPr kumimoji="1" lang="en-US" altLang="zh-CN" baseline="0" dirty="0" smtClean="0"/>
              <a:t>When an allocation happens, the parameter size passed by user is used to get the size class, then this size class is used to find out the current in-use chunk.</a:t>
            </a:r>
          </a:p>
          <a:p>
            <a:endParaRPr kumimoji="1" lang="en-US" altLang="zh-CN" baseline="0" dirty="0" smtClean="0"/>
          </a:p>
          <a:p>
            <a:r>
              <a:rPr kumimoji="1" lang="en-US" altLang="zh-CN" baseline="0" dirty="0" smtClean="0"/>
              <a:t>If it is a full chunk, then look for a waiting or clean chunk, otherwise ask for chunk from global heap.</a:t>
            </a:r>
          </a:p>
          <a:p>
            <a:endParaRPr kumimoji="1" lang="en-US" altLang="zh-CN" baseline="0" dirty="0" smtClean="0"/>
          </a:p>
          <a:p>
            <a:r>
              <a:rPr kumimoji="1" lang="en-US" altLang="zh-CN" baseline="0" dirty="0" smtClean="0"/>
              <a:t>When a </a:t>
            </a:r>
            <a:r>
              <a:rPr kumimoji="1" lang="en-US" altLang="zh-CN" baseline="0" dirty="0" err="1" smtClean="0"/>
              <a:t>deallocation</a:t>
            </a:r>
            <a:r>
              <a:rPr kumimoji="1" lang="en-US" altLang="zh-CN" baseline="0" dirty="0" smtClean="0"/>
              <a:t> happens, </a:t>
            </a:r>
            <a:r>
              <a:rPr kumimoji="1" lang="en-US" altLang="zh-CN" baseline="0" dirty="0" err="1" smtClean="0"/>
              <a:t>wamlloc</a:t>
            </a:r>
            <a:r>
              <a:rPr kumimoji="1" lang="en-US" altLang="zh-CN" baseline="0" dirty="0" smtClean="0"/>
              <a:t> just put the memory block into a per-chunk FIFO queue.</a:t>
            </a:r>
          </a:p>
          <a:p>
            <a:r>
              <a:rPr kumimoji="1" lang="en-US" altLang="zh-CN" baseline="0" dirty="0" smtClean="0"/>
              <a:t>If the chunk is full before </a:t>
            </a:r>
            <a:r>
              <a:rPr kumimoji="1" lang="en-US" altLang="zh-CN" baseline="0" dirty="0" err="1" smtClean="0"/>
              <a:t>deallocation</a:t>
            </a:r>
            <a:r>
              <a:rPr kumimoji="1" lang="en-US" altLang="zh-CN" baseline="0" dirty="0" smtClean="0"/>
              <a:t>, then it becomes to a waiting chunk.</a:t>
            </a:r>
          </a:p>
          <a:p>
            <a:r>
              <a:rPr kumimoji="1" lang="en-US" altLang="zh-CN" baseline="0" dirty="0" smtClean="0"/>
              <a:t>If the chunk is clean after </a:t>
            </a:r>
            <a:r>
              <a:rPr kumimoji="1" lang="en-US" altLang="zh-CN" baseline="0" dirty="0" err="1" smtClean="0"/>
              <a:t>deallocation</a:t>
            </a:r>
            <a:r>
              <a:rPr kumimoji="1" lang="en-US" altLang="zh-CN" baseline="0" dirty="0" smtClean="0"/>
              <a:t>, it becomes to a clean chunk.</a:t>
            </a:r>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16</a:t>
            </a:fld>
            <a:endParaRPr lang="en-US"/>
          </a:p>
        </p:txBody>
      </p:sp>
    </p:spTree>
    <p:extLst>
      <p:ext uri="{BB962C8B-B14F-4D97-AF65-F5344CB8AC3E}">
        <p14:creationId xmlns:p14="http://schemas.microsoft.com/office/powerpoint/2010/main" val="861021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Here is</a:t>
            </a:r>
            <a:r>
              <a:rPr kumimoji="1" lang="en-US" altLang="zh-CN" baseline="0" dirty="0" smtClean="0"/>
              <a:t> the </a:t>
            </a:r>
            <a:r>
              <a:rPr kumimoji="1" lang="en-US" altLang="zh-CN" baseline="0" dirty="0" err="1" smtClean="0"/>
              <a:t>pseudocode</a:t>
            </a:r>
            <a:r>
              <a:rPr kumimoji="1" lang="en-US" altLang="zh-CN" baseline="0" dirty="0" smtClean="0"/>
              <a:t>, the procedure we have just discussed.</a:t>
            </a:r>
          </a:p>
        </p:txBody>
      </p:sp>
      <p:sp>
        <p:nvSpPr>
          <p:cNvPr id="4" name="幻灯片编号占位符 3"/>
          <p:cNvSpPr>
            <a:spLocks noGrp="1"/>
          </p:cNvSpPr>
          <p:nvPr>
            <p:ph type="sldNum" sz="quarter" idx="10"/>
          </p:nvPr>
        </p:nvSpPr>
        <p:spPr/>
        <p:txBody>
          <a:bodyPr/>
          <a:lstStyle/>
          <a:p>
            <a:fld id="{BB6DEC4E-2C72-4AA4-BF83-677F366473B6}" type="slidenum">
              <a:rPr lang="en-US" smtClean="0"/>
              <a:t>17</a:t>
            </a:fld>
            <a:endParaRPr lang="en-US"/>
          </a:p>
        </p:txBody>
      </p:sp>
    </p:spTree>
    <p:extLst>
      <p:ext uri="{BB962C8B-B14F-4D97-AF65-F5344CB8AC3E}">
        <p14:creationId xmlns:p14="http://schemas.microsoft.com/office/powerpoint/2010/main" val="13445934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18</a:t>
            </a:fld>
            <a:endParaRPr lang="en-US"/>
          </a:p>
        </p:txBody>
      </p:sp>
    </p:spTree>
    <p:extLst>
      <p:ext uri="{BB962C8B-B14F-4D97-AF65-F5344CB8AC3E}">
        <p14:creationId xmlns:p14="http://schemas.microsoft.com/office/powerpoint/2010/main" val="1594730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We have implemented </a:t>
            </a:r>
            <a:r>
              <a:rPr lang="en-US" altLang="zh-CN" dirty="0" err="1" smtClean="0"/>
              <a:t>Wamalloc</a:t>
            </a:r>
            <a:r>
              <a:rPr lang="en-US" altLang="zh-CN" dirty="0" smtClean="0"/>
              <a:t> and evaluated its performance on wear-leveling,</a:t>
            </a:r>
            <a:r>
              <a:rPr lang="en-US" altLang="zh-CN" baseline="0" dirty="0" smtClean="0"/>
              <a:t> total memory usage and allocation performance against </a:t>
            </a:r>
            <a:r>
              <a:rPr lang="en-US" altLang="zh-CN" baseline="0" dirty="0" err="1" smtClean="0"/>
              <a:t>NVMalloc</a:t>
            </a:r>
            <a:r>
              <a:rPr lang="en-US" altLang="zh-CN" baseline="0" dirty="0" smtClean="0"/>
              <a:t>.</a:t>
            </a:r>
          </a:p>
          <a:p>
            <a:endParaRPr lang="en-US" altLang="zh-CN" baseline="0" dirty="0" smtClean="0"/>
          </a:p>
          <a:p>
            <a:r>
              <a:rPr lang="en-US" altLang="zh-CN" baseline="0" dirty="0" smtClean="0"/>
              <a:t>When we evaluate allocation performance, we also add </a:t>
            </a:r>
            <a:r>
              <a:rPr lang="en-US" altLang="zh-CN" baseline="0" dirty="0" err="1" smtClean="0"/>
              <a:t>glibc</a:t>
            </a:r>
            <a:r>
              <a:rPr lang="en-US" altLang="zh-CN" baseline="0" dirty="0" smtClean="0"/>
              <a:t> into comparison to give a baseline.</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19</a:t>
            </a:fld>
            <a:endParaRPr lang="en-US"/>
          </a:p>
        </p:txBody>
      </p:sp>
    </p:spTree>
    <p:extLst>
      <p:ext uri="{BB962C8B-B14F-4D97-AF65-F5344CB8AC3E}">
        <p14:creationId xmlns:p14="http://schemas.microsoft.com/office/powerpoint/2010/main" val="588219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First I will talk about some necessary backgrounds about NVM and our motivations for a new memory allocator, we called it </a:t>
            </a:r>
            <a:r>
              <a:rPr kumimoji="1" lang="en-US" altLang="zh-CN" baseline="0" dirty="0" err="1" smtClean="0"/>
              <a:t>wamalloc</a:t>
            </a:r>
            <a:r>
              <a:rPr kumimoji="1" lang="en-US" altLang="zh-CN" baseline="0" dirty="0" smtClean="0"/>
              <a:t>, which stands for a wear-aware allocator.</a:t>
            </a:r>
          </a:p>
          <a:p>
            <a:endParaRPr kumimoji="1" lang="en-US" altLang="zh-CN" baseline="0" dirty="0" smtClean="0"/>
          </a:p>
          <a:p>
            <a:r>
              <a:rPr kumimoji="1" lang="en-US" altLang="zh-CN" baseline="0" dirty="0" smtClean="0"/>
              <a:t>Then, I will go deep into the design and implementation. </a:t>
            </a:r>
          </a:p>
          <a:p>
            <a:r>
              <a:rPr kumimoji="1" lang="en-US" altLang="zh-CN" baseline="0" dirty="0" smtClean="0"/>
              <a:t>After that, I will show the performance and reach our conclusion.</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a:t>
            </a:fld>
            <a:endParaRPr lang="en-US"/>
          </a:p>
        </p:txBody>
      </p:sp>
    </p:spTree>
    <p:extLst>
      <p:ext uri="{BB962C8B-B14F-4D97-AF65-F5344CB8AC3E}">
        <p14:creationId xmlns:p14="http://schemas.microsoft.com/office/powerpoint/2010/main" val="10705753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First, we evaluate the ability</a:t>
            </a:r>
            <a:r>
              <a:rPr lang="en-US" altLang="zh-CN" sz="1200" kern="1200" baseline="0" dirty="0" smtClean="0">
                <a:solidFill>
                  <a:schemeClr val="tx1"/>
                </a:solidFill>
                <a:effectLst/>
                <a:latin typeface="+mn-lt"/>
                <a:ea typeface="+mn-ea"/>
                <a:cs typeface="+mn-cs"/>
              </a:rPr>
              <a:t> of </a:t>
            </a:r>
            <a:r>
              <a:rPr lang="en-US" altLang="zh-CN" sz="1200" kern="1200" dirty="0" smtClean="0">
                <a:solidFill>
                  <a:schemeClr val="tx1"/>
                </a:solidFill>
                <a:effectLst/>
                <a:latin typeface="+mn-lt"/>
                <a:ea typeface="+mn-ea"/>
                <a:cs typeface="+mn-cs"/>
              </a:rPr>
              <a:t>wear-leveling</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using a test program under uniform and random allocation and </a:t>
            </a:r>
            <a:r>
              <a:rPr lang="en-US" altLang="zh-CN" sz="1200" kern="1200" dirty="0" err="1" smtClean="0">
                <a:solidFill>
                  <a:schemeClr val="tx1"/>
                </a:solidFill>
                <a:effectLst/>
                <a:latin typeface="+mn-lt"/>
                <a:ea typeface="+mn-ea"/>
                <a:cs typeface="+mn-cs"/>
              </a:rPr>
              <a:t>deallocation</a:t>
            </a:r>
            <a:r>
              <a:rPr lang="en-US" altLang="zh-CN" sz="1200" kern="1200" dirty="0" smtClean="0">
                <a:solidFill>
                  <a:schemeClr val="tx1"/>
                </a:solidFill>
                <a:effectLst/>
                <a:latin typeface="+mn-lt"/>
                <a:ea typeface="+mn-ea"/>
                <a:cs typeface="+mn-cs"/>
              </a:rPr>
              <a:t> operations.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two Figures show the result in terms of average allocation frequency per block under uniform and random allocation.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Since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uses a more elaborate and accurate wear-leveling policy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it is expected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performs better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20</a:t>
            </a:fld>
            <a:endParaRPr lang="en-US"/>
          </a:p>
        </p:txBody>
      </p:sp>
    </p:spTree>
    <p:extLst>
      <p:ext uri="{BB962C8B-B14F-4D97-AF65-F5344CB8AC3E}">
        <p14:creationId xmlns:p14="http://schemas.microsoft.com/office/powerpoint/2010/main" val="18566691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However, it is meaningless to compare the average allocation frequency without considering the physical memory consumption. </a:t>
            </a:r>
          </a:p>
          <a:p>
            <a:r>
              <a:rPr lang="en-US" altLang="zh-CN" sz="1200" kern="1200" dirty="0" smtClean="0">
                <a:solidFill>
                  <a:schemeClr val="tx1"/>
                </a:solidFill>
                <a:effectLst/>
                <a:latin typeface="+mn-lt"/>
                <a:ea typeface="+mn-ea"/>
                <a:cs typeface="+mn-cs"/>
              </a:rPr>
              <a:t>A simple allocator that allocates every memory block just once and never use that memory again could make this</a:t>
            </a:r>
            <a:r>
              <a:rPr lang="en-US" altLang="zh-CN" sz="1200" kern="1200" baseline="0" dirty="0" smtClean="0">
                <a:solidFill>
                  <a:schemeClr val="tx1"/>
                </a:solidFill>
                <a:effectLst/>
                <a:latin typeface="+mn-lt"/>
                <a:ea typeface="+mn-ea"/>
                <a:cs typeface="+mn-cs"/>
              </a:rPr>
              <a:t> value </a:t>
            </a:r>
            <a:r>
              <a:rPr lang="en-US" altLang="zh-CN" sz="1200" kern="1200" dirty="0" smtClean="0">
                <a:solidFill>
                  <a:schemeClr val="tx1"/>
                </a:solidFill>
                <a:effectLst/>
                <a:latin typeface="+mn-lt"/>
                <a:ea typeface="+mn-ea"/>
                <a:cs typeface="+mn-cs"/>
              </a:rPr>
              <a:t>to be one, while at the meantime it consumes plenty of physical memory, causing it to be a useless allocator. </a:t>
            </a:r>
          </a:p>
          <a:p>
            <a:r>
              <a:rPr lang="en-US" altLang="zh-CN" sz="1200" kern="1200" dirty="0" smtClean="0">
                <a:solidFill>
                  <a:schemeClr val="tx1"/>
                </a:solidFill>
                <a:effectLst/>
                <a:latin typeface="+mn-lt"/>
                <a:ea typeface="+mn-ea"/>
                <a:cs typeface="+mn-cs"/>
              </a:rPr>
              <a:t>Thus, next we are also supposed to measure the memory consumption of above evaluations under uniform and random allocation. </a:t>
            </a:r>
          </a:p>
          <a:p>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Evaluation</a:t>
            </a:r>
            <a:r>
              <a:rPr lang="en-US" altLang="zh-CN" sz="1200" kern="1200" baseline="0" dirty="0" smtClean="0">
                <a:solidFill>
                  <a:schemeClr val="tx1"/>
                </a:solidFill>
                <a:effectLst/>
                <a:latin typeface="+mn-lt"/>
                <a:ea typeface="+mn-ea"/>
                <a:cs typeface="+mn-cs"/>
              </a:rPr>
              <a:t> shows </a:t>
            </a:r>
            <a:r>
              <a:rPr lang="en-US" altLang="zh-CN" sz="1200" kern="1200" dirty="0" smtClean="0">
                <a:solidFill>
                  <a:schemeClr val="tx1"/>
                </a:solidFill>
                <a:effectLst/>
                <a:latin typeface="+mn-lt"/>
                <a:ea typeface="+mn-ea"/>
                <a:cs typeface="+mn-cs"/>
              </a:rPr>
              <a:t>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more economic in physical memory usage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21</a:t>
            </a:fld>
            <a:endParaRPr lang="en-US"/>
          </a:p>
        </p:txBody>
      </p:sp>
    </p:spTree>
    <p:extLst>
      <p:ext uri="{BB962C8B-B14F-4D97-AF65-F5344CB8AC3E}">
        <p14:creationId xmlns:p14="http://schemas.microsoft.com/office/powerpoint/2010/main" val="298625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also evaluate the average allocation latency as the number of parallel threads increases under the workload of uniform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 random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allocation.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From the result we can verify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outperforms both </a:t>
            </a:r>
            <a:r>
              <a:rPr lang="en-US" altLang="zh-CN" sz="1200" kern="1200" dirty="0" err="1" smtClean="0">
                <a:solidFill>
                  <a:schemeClr val="tx1"/>
                </a:solidFill>
                <a:effectLst/>
                <a:latin typeface="+mn-lt"/>
                <a:ea typeface="+mn-ea"/>
                <a:cs typeface="+mn-cs"/>
              </a:rPr>
              <a:t>glibc</a:t>
            </a:r>
            <a:r>
              <a:rPr lang="en-US" altLang="zh-CN" sz="1200" kern="1200" dirty="0" smtClean="0">
                <a:solidFill>
                  <a:schemeClr val="tx1"/>
                </a:solidFill>
                <a:effectLst/>
                <a:latin typeface="+mn-lt"/>
                <a:ea typeface="+mn-ea"/>
                <a:cs typeface="+mn-cs"/>
              </a:rPr>
              <a:t> and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under different workloads.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22</a:t>
            </a:fld>
            <a:endParaRPr lang="en-US"/>
          </a:p>
        </p:txBody>
      </p:sp>
    </p:spTree>
    <p:extLst>
      <p:ext uri="{BB962C8B-B14F-4D97-AF65-F5344CB8AC3E}">
        <p14:creationId xmlns:p14="http://schemas.microsoft.com/office/powerpoint/2010/main" val="3874516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23</a:t>
            </a:fld>
            <a:endParaRPr lang="en-US"/>
          </a:p>
        </p:txBody>
      </p:sp>
    </p:spTree>
    <p:extLst>
      <p:ext uri="{BB962C8B-B14F-4D97-AF65-F5344CB8AC3E}">
        <p14:creationId xmlns:p14="http://schemas.microsoft.com/office/powerpoint/2010/main" val="1930772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Here is</a:t>
            </a:r>
            <a:r>
              <a:rPr kumimoji="1" lang="en-US" altLang="zh-CN" baseline="0" dirty="0" smtClean="0"/>
              <a:t> the </a:t>
            </a:r>
            <a:r>
              <a:rPr kumimoji="1" lang="en-US" altLang="zh-CN" baseline="0" dirty="0" err="1" smtClean="0"/>
              <a:t>conlusion</a:t>
            </a:r>
            <a:r>
              <a:rPr kumimoji="1" lang="en-US" altLang="zh-CN" baseline="0" dirty="0" smtClean="0"/>
              <a:t>.</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24</a:t>
            </a:fld>
            <a:endParaRPr lang="en-US"/>
          </a:p>
        </p:txBody>
      </p:sp>
    </p:spTree>
    <p:extLst>
      <p:ext uri="{BB962C8B-B14F-4D97-AF65-F5344CB8AC3E}">
        <p14:creationId xmlns:p14="http://schemas.microsoft.com/office/powerpoint/2010/main" val="10896537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B6DEC4E-2C72-4AA4-BF83-677F366473B6}" type="slidenum">
              <a:rPr lang="en-US" smtClean="0"/>
              <a:t>25</a:t>
            </a:fld>
            <a:endParaRPr lang="en-US"/>
          </a:p>
        </p:txBody>
      </p:sp>
    </p:spTree>
    <p:extLst>
      <p:ext uri="{BB962C8B-B14F-4D97-AF65-F5344CB8AC3E}">
        <p14:creationId xmlns:p14="http://schemas.microsoft.com/office/powerpoint/2010/main" val="66349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3</a:t>
            </a:fld>
            <a:endParaRPr lang="en-US"/>
          </a:p>
        </p:txBody>
      </p:sp>
    </p:spTree>
    <p:extLst>
      <p:ext uri="{BB962C8B-B14F-4D97-AF65-F5344CB8AC3E}">
        <p14:creationId xmlns:p14="http://schemas.microsoft.com/office/powerpoint/2010/main" val="2002495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decades, DRAM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been used as the main memory of computer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with the great demands of performance and energy-constrain applications, the defects of DRAM have become a main concern, for example, the limited density and its high energy consumption.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Fortunately, an emerging new technology named non-volatile memory provides the solution to address these problems.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NVM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the advantages of high density, low power consumption and byte-addressable, which make it a better alternative to be the main memory when compared with DRAM.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NVM suffers from limited write endurance.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example, a typical PCM cell permanently fails after nearly ten </a:t>
            </a:r>
            <a:r>
              <a:rPr lang="en-US" altLang="zh-CN" sz="1200" kern="1200" baseline="0" dirty="0" smtClean="0">
                <a:solidFill>
                  <a:schemeClr val="tx1"/>
                </a:solidFill>
                <a:effectLst/>
                <a:latin typeface="+mn-lt"/>
                <a:ea typeface="+mn-ea"/>
                <a:cs typeface="+mn-cs"/>
              </a:rPr>
              <a:t>to the power of seven </a:t>
            </a:r>
            <a:r>
              <a:rPr lang="en-US" altLang="zh-CN" sz="1200" kern="1200" dirty="0" smtClean="0">
                <a:solidFill>
                  <a:schemeClr val="tx1"/>
                </a:solidFill>
                <a:effectLst/>
                <a:latin typeface="+mn-lt"/>
                <a:ea typeface="+mn-ea"/>
                <a:cs typeface="+mn-cs"/>
              </a:rPr>
              <a:t>to ten</a:t>
            </a:r>
            <a:r>
              <a:rPr lang="en-US" altLang="zh-CN" sz="1200" kern="1200" baseline="0" dirty="0" smtClean="0">
                <a:solidFill>
                  <a:schemeClr val="tx1"/>
                </a:solidFill>
                <a:effectLst/>
                <a:latin typeface="+mn-lt"/>
                <a:ea typeface="+mn-ea"/>
                <a:cs typeface="+mn-cs"/>
              </a:rPr>
              <a:t> to the power of nine</a:t>
            </a:r>
            <a:r>
              <a:rPr lang="en-US" altLang="zh-CN" sz="1200" kern="1200" dirty="0" smtClean="0">
                <a:solidFill>
                  <a:schemeClr val="tx1"/>
                </a:solidFill>
                <a:effectLst/>
                <a:latin typeface="+mn-lt"/>
                <a:ea typeface="+mn-ea"/>
                <a:cs typeface="+mn-cs"/>
              </a:rPr>
              <a:t> writes.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such a situation, a poorly designed memory allocator will break NVM in a short time.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purpose of tackling this problem and support a software level wear-aware memory allocator, a new memory allocator must be designed for applications running on NVM. </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4</a:t>
            </a:fld>
            <a:endParaRPr lang="en-US"/>
          </a:p>
        </p:txBody>
      </p:sp>
    </p:spTree>
    <p:extLst>
      <p:ext uri="{BB962C8B-B14F-4D97-AF65-F5344CB8AC3E}">
        <p14:creationId xmlns:p14="http://schemas.microsoft.com/office/powerpoint/2010/main" val="660260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Due to the limitations,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NVM is not likely to replace DRAM as the only main memory in computer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assume that at least for write-intensive applications, a combination of DRAM and NVM should be used in computer systems, taking their respective advantages.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Here</a:t>
            </a:r>
            <a:r>
              <a:rPr lang="en-US" altLang="zh-CN" baseline="0" dirty="0" smtClean="0"/>
              <a:t> is the </a:t>
            </a:r>
            <a:r>
              <a:rPr lang="en-US" altLang="zh-CN" sz="1200" kern="1200" dirty="0" smtClean="0">
                <a:solidFill>
                  <a:schemeClr val="tx1"/>
                </a:solidFill>
                <a:effectLst/>
                <a:latin typeface="+mn-lt"/>
                <a:ea typeface="+mn-ea"/>
                <a:cs typeface="+mn-cs"/>
              </a:rPr>
              <a:t>logical view of the hybrid memory system .</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5</a:t>
            </a:fld>
            <a:endParaRPr lang="en-US"/>
          </a:p>
        </p:txBody>
      </p:sp>
    </p:spTree>
    <p:extLst>
      <p:ext uri="{BB962C8B-B14F-4D97-AF65-F5344CB8AC3E}">
        <p14:creationId xmlns:p14="http://schemas.microsoft.com/office/powerpoint/2010/main" val="95999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6</a:t>
            </a:fld>
            <a:endParaRPr lang="en-US"/>
          </a:p>
        </p:txBody>
      </p:sp>
    </p:spTree>
    <p:extLst>
      <p:ext uri="{BB962C8B-B14F-4D97-AF65-F5344CB8AC3E}">
        <p14:creationId xmlns:p14="http://schemas.microsoft.com/office/powerpoint/2010/main" val="1857756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smtClean="0"/>
              <a:t>Memory Allocators have been </a:t>
            </a:r>
            <a:r>
              <a:rPr lang="en-US" altLang="zh-CN" sz="1200" b="1" dirty="0" smtClean="0">
                <a:solidFill>
                  <a:schemeClr val="accent2"/>
                </a:solidFill>
              </a:rPr>
              <a:t>a key component </a:t>
            </a:r>
            <a:r>
              <a:rPr lang="en-US" altLang="zh-CN" sz="1200" dirty="0" smtClean="0"/>
              <a:t>of system software, making a significant impact on system performance. </a:t>
            </a:r>
          </a:p>
          <a:p>
            <a:r>
              <a:rPr lang="en-US" altLang="zh-CN" sz="1200" dirty="0" smtClean="0"/>
              <a:t>The</a:t>
            </a:r>
            <a:r>
              <a:rPr lang="en-US" altLang="zh-CN" sz="1200" baseline="0" dirty="0" smtClean="0"/>
              <a:t> unique features of emerging NVM bring new opportunities for Memory allocators. </a:t>
            </a:r>
          </a:p>
          <a:p>
            <a:r>
              <a:rPr lang="en-US" altLang="zh-CN" sz="1200" baseline="0" dirty="0" smtClean="0"/>
              <a:t>It can provide very high access speed, which is a good property, however it suffers from wear-leveling problem.</a:t>
            </a:r>
          </a:p>
          <a:p>
            <a:endParaRPr lang="en-US" altLang="zh-CN"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There are a number of existing memory allocators for NVM,</a:t>
            </a:r>
            <a:r>
              <a:rPr lang="en-US" altLang="zh-CN" baseline="0" dirty="0" smtClean="0"/>
              <a:t> </a:t>
            </a:r>
            <a:r>
              <a:rPr lang="en-US" altLang="zh-CN" dirty="0" smtClean="0"/>
              <a:t>but they all have some kind</a:t>
            </a:r>
            <a:r>
              <a:rPr lang="en-US" altLang="zh-CN" baseline="0" dirty="0" smtClean="0"/>
              <a:t> of </a:t>
            </a:r>
            <a:r>
              <a:rPr lang="en-US" altLang="zh-CN" b="1" dirty="0" smtClean="0">
                <a:solidFill>
                  <a:schemeClr val="accent2"/>
                </a:solidFill>
              </a:rPr>
              <a:t>limitations</a:t>
            </a:r>
            <a:r>
              <a:rPr lang="en-US" altLang="zh-CN" dirty="0" smtClean="0"/>
              <a:t>!</a:t>
            </a:r>
            <a:r>
              <a:rPr lang="en-US" altLang="zh-CN"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smtClean="0"/>
              <a:t>We will compare them more deeply in the 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None of the current allocators can provide both an </a:t>
            </a:r>
            <a:r>
              <a:rPr lang="en-US" altLang="zh-CN" sz="1200" b="1" dirty="0" smtClean="0">
                <a:solidFill>
                  <a:schemeClr val="accent2"/>
                </a:solidFill>
              </a:rPr>
              <a:t>accurate </a:t>
            </a:r>
            <a:r>
              <a:rPr lang="en-US" altLang="zh-CN" sz="1200" dirty="0" smtClean="0"/>
              <a:t>wear-leveling policy and a </a:t>
            </a:r>
            <a:r>
              <a:rPr lang="en-US" altLang="zh-CN" sz="1200" b="1" dirty="0" smtClean="0">
                <a:solidFill>
                  <a:schemeClr val="accent2"/>
                </a:solidFill>
              </a:rPr>
              <a:t>good allocation performance</a:t>
            </a:r>
            <a:r>
              <a:rPr lang="en-US" altLang="zh-CN" sz="1200" dirty="0" smtClean="0">
                <a:solidFill>
                  <a:srgbClr val="FF0000"/>
                </a:solidFill>
              </a:rPr>
              <a:t> </a:t>
            </a:r>
            <a:r>
              <a:rPr lang="en-US" altLang="zh-CN" sz="1200" dirty="0" smtClean="0"/>
              <a:t>simultaneously.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lang="en-US" altLang="zh-CN" sz="120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7</a:t>
            </a:fld>
            <a:endParaRPr lang="en-US"/>
          </a:p>
        </p:txBody>
      </p:sp>
    </p:spTree>
    <p:extLst>
      <p:ext uri="{BB962C8B-B14F-4D97-AF65-F5344CB8AC3E}">
        <p14:creationId xmlns:p14="http://schemas.microsoft.com/office/powerpoint/2010/main" val="485560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a:t>
            </a:r>
            <a:r>
              <a:rPr kumimoji="1" lang="en-US" altLang="zh-CN" baseline="0" dirty="0" smtClean="0"/>
              <a:t> table shows the detail comparison between nowadays state-of-the-art </a:t>
            </a:r>
            <a:r>
              <a:rPr kumimoji="1" lang="en-US" altLang="zh-CN" baseline="0" dirty="0" err="1" smtClean="0"/>
              <a:t>nvm</a:t>
            </a:r>
            <a:r>
              <a:rPr kumimoji="1" lang="en-US" altLang="zh-CN" baseline="0" dirty="0" smtClean="0"/>
              <a:t> allocators.</a:t>
            </a:r>
          </a:p>
          <a:p>
            <a:endParaRPr kumimoji="1" lang="en-US" altLang="zh-CN" baseline="0" dirty="0" smtClean="0"/>
          </a:p>
          <a:p>
            <a:r>
              <a:rPr kumimoji="1" lang="en-US" altLang="zh-CN" baseline="0" dirty="0" smtClean="0"/>
              <a:t>We can see that </a:t>
            </a:r>
            <a:r>
              <a:rPr kumimoji="1" lang="en-US" altLang="zh-CN" baseline="0" dirty="0" err="1" smtClean="0"/>
              <a:t>NVMalloc</a:t>
            </a:r>
            <a:r>
              <a:rPr kumimoji="1" lang="en-US" altLang="zh-CN" baseline="0" dirty="0" smtClean="0"/>
              <a:t> is the best in these allocators, but our experiment shows that the overall performance and wear-leveling policy of </a:t>
            </a:r>
            <a:r>
              <a:rPr kumimoji="1" lang="en-US" altLang="zh-CN" baseline="0" dirty="0" err="1" smtClean="0"/>
              <a:t>NVMalloc</a:t>
            </a:r>
            <a:r>
              <a:rPr kumimoji="1" lang="en-US" altLang="zh-CN" baseline="0" dirty="0" smtClean="0"/>
              <a:t> is not good enough. </a:t>
            </a:r>
          </a:p>
          <a:p>
            <a:r>
              <a:rPr kumimoji="1" lang="en-US" altLang="zh-CN" baseline="0" dirty="0" smtClean="0"/>
              <a:t>So it motivates us to write a better allocator.</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8</a:t>
            </a:fld>
            <a:endParaRPr lang="en-US"/>
          </a:p>
        </p:txBody>
      </p:sp>
    </p:spTree>
    <p:extLst>
      <p:ext uri="{BB962C8B-B14F-4D97-AF65-F5344CB8AC3E}">
        <p14:creationId xmlns:p14="http://schemas.microsoft.com/office/powerpoint/2010/main" val="1960709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Let’s go to the design part.</a:t>
            </a:r>
          </a:p>
        </p:txBody>
      </p:sp>
      <p:sp>
        <p:nvSpPr>
          <p:cNvPr id="4" name="幻灯片编号占位符 3"/>
          <p:cNvSpPr>
            <a:spLocks noGrp="1"/>
          </p:cNvSpPr>
          <p:nvPr>
            <p:ph type="sldNum" sz="quarter" idx="10"/>
          </p:nvPr>
        </p:nvSpPr>
        <p:spPr/>
        <p:txBody>
          <a:bodyPr/>
          <a:lstStyle/>
          <a:p>
            <a:fld id="{BB6DEC4E-2C72-4AA4-BF83-677F366473B6}" type="slidenum">
              <a:rPr lang="en-US" smtClean="0"/>
              <a:t>9</a:t>
            </a:fld>
            <a:endParaRPr lang="en-US"/>
          </a:p>
        </p:txBody>
      </p:sp>
    </p:spTree>
    <p:extLst>
      <p:ext uri="{BB962C8B-B14F-4D97-AF65-F5344CB8AC3E}">
        <p14:creationId xmlns:p14="http://schemas.microsoft.com/office/powerpoint/2010/main" val="104152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543452"/>
            <a:ext cx="6858000" cy="2088121"/>
          </a:xfrm>
        </p:spPr>
        <p:txBody>
          <a:bodyPr anchor="b"/>
          <a:lstStyle>
            <a:lvl1pPr algn="ctr">
              <a:defRPr sz="4500"/>
            </a:lvl1pPr>
          </a:lstStyle>
          <a:p>
            <a:r>
              <a:rPr lang="en-US" altLang="zh-CN" dirty="0" smtClean="0"/>
              <a:t>Click Here to Add Title</a:t>
            </a:r>
            <a:endParaRPr lang="zh-CN" altLang="en-US" dirty="0"/>
          </a:p>
        </p:txBody>
      </p:sp>
      <p:sp>
        <p:nvSpPr>
          <p:cNvPr id="3" name="副标题 2"/>
          <p:cNvSpPr>
            <a:spLocks noGrp="1"/>
          </p:cNvSpPr>
          <p:nvPr>
            <p:ph type="subTitle" idx="1" hasCustomPrompt="1"/>
          </p:nvPr>
        </p:nvSpPr>
        <p:spPr>
          <a:xfrm>
            <a:off x="1143000" y="4238514"/>
            <a:ext cx="6858000" cy="1516828"/>
          </a:xfrm>
        </p:spPr>
        <p:txBody>
          <a:bodyPr/>
          <a:lstStyle>
            <a:lvl1pPr marL="0" indent="0" algn="ctr">
              <a:buNone/>
              <a:defRPr sz="20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ltLang="zh-CN" dirty="0" smtClean="0"/>
              <a:t>Click Here to Add Sub Title</a:t>
            </a:r>
          </a:p>
        </p:txBody>
      </p:sp>
    </p:spTree>
    <p:extLst>
      <p:ext uri="{BB962C8B-B14F-4D97-AF65-F5344CB8AC3E}">
        <p14:creationId xmlns:p14="http://schemas.microsoft.com/office/powerpoint/2010/main" val="233922993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图片占位符 2"/>
          <p:cNvSpPr>
            <a:spLocks noGrp="1"/>
          </p:cNvSpPr>
          <p:nvPr>
            <p:ph type="pic" idx="1" hasCustomPrompt="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ltLang="zh-CN" dirty="0" smtClean="0"/>
              <a:t>Picture</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a:xfrm>
            <a:off x="6457949" y="6356351"/>
            <a:ext cx="2417109"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65385965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hasCustomPrompt="1"/>
          </p:nvPr>
        </p:nvSpPr>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
        <p:nvSpPr>
          <p:cNvPr id="7"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47972776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4907757" y="365125"/>
            <a:ext cx="1478756" cy="5811838"/>
          </a:xfrm>
        </p:spPr>
        <p:txBody>
          <a:bodyPr vert="eaVert"/>
          <a:lstStyle/>
          <a:p>
            <a:r>
              <a:rPr lang="en-US" altLang="zh-CN" dirty="0" smtClean="0"/>
              <a:t>Click Here to Add Title</a:t>
            </a:r>
            <a:endParaRPr lang="zh-CN" altLang="en-US" dirty="0"/>
          </a:p>
        </p:txBody>
      </p:sp>
      <p:sp>
        <p:nvSpPr>
          <p:cNvPr id="3" name="竖排文字占位符 2"/>
          <p:cNvSpPr>
            <a:spLocks noGrp="1"/>
          </p:cNvSpPr>
          <p:nvPr>
            <p:ph type="body" orient="vert" idx="1" hasCustomPrompt="1"/>
          </p:nvPr>
        </p:nvSpPr>
        <p:spPr>
          <a:xfrm>
            <a:off x="471488" y="365125"/>
            <a:ext cx="4321969" cy="5811838"/>
          </a:xfrm>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265898366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11" name="内容占位符 10"/>
          <p:cNvSpPr>
            <a:spLocks noGrp="1"/>
          </p:cNvSpPr>
          <p:nvPr>
            <p:ph sz="quarter" idx="13" hasCustomPrompt="1"/>
          </p:nvPr>
        </p:nvSpPr>
        <p:spPr>
          <a:xfrm>
            <a:off x="457200" y="1803862"/>
            <a:ext cx="8229600" cy="4292138"/>
          </a:xfrm>
        </p:spPr>
        <p:txBody>
          <a:bodyPr/>
          <a:lstStyle>
            <a:lvl1pPr>
              <a:defRPr baseline="0">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ltLang="zh-CN" dirty="0" smtClean="0"/>
              <a:t>Click to change subhead</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endParaRPr lang="en-US" altLang="zh-CN" dirty="0"/>
          </a:p>
        </p:txBody>
      </p:sp>
      <p:sp>
        <p:nvSpPr>
          <p:cNvPr id="10" name="日期占位符 9"/>
          <p:cNvSpPr>
            <a:spLocks noGrp="1"/>
          </p:cNvSpPr>
          <p:nvPr>
            <p:ph type="dt" sz="half" idx="14"/>
          </p:nvPr>
        </p:nvSpPr>
        <p:spPr/>
        <p:txBody>
          <a:bodyPr/>
          <a:lstStyle/>
          <a:p>
            <a:endParaRPr lang="en-US"/>
          </a:p>
        </p:txBody>
      </p:sp>
      <p:sp>
        <p:nvSpPr>
          <p:cNvPr id="12" name="页脚占位符 11"/>
          <p:cNvSpPr>
            <a:spLocks noGrp="1"/>
          </p:cNvSpPr>
          <p:nvPr>
            <p:ph type="ftr" sz="quarter" idx="15"/>
          </p:nvPr>
        </p:nvSpPr>
        <p:spPr/>
        <p:txBody>
          <a:bodyPr/>
          <a:lstStyle/>
          <a:p>
            <a:endParaRPr lang="en-US"/>
          </a:p>
        </p:txBody>
      </p:sp>
      <p:sp>
        <p:nvSpPr>
          <p:cNvPr id="6"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15964824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7" name="文本框 6"/>
          <p:cNvSpPr txBox="1"/>
          <p:nvPr userDrawn="1"/>
        </p:nvSpPr>
        <p:spPr>
          <a:xfrm>
            <a:off x="0" y="4558554"/>
            <a:ext cx="9144000" cy="923330"/>
          </a:xfrm>
          <a:prstGeom prst="rect">
            <a:avLst/>
          </a:prstGeom>
          <a:noFill/>
        </p:spPr>
        <p:txBody>
          <a:bodyPr wrap="square" rtlCol="0">
            <a:spAutoFit/>
          </a:bodyPr>
          <a:lstStyle/>
          <a:p>
            <a:pPr algn="ctr"/>
            <a:r>
              <a:rPr lang="en-US" altLang="zh-CN" sz="5400" dirty="0" smtClean="0">
                <a:solidFill>
                  <a:schemeClr val="accent1"/>
                </a:solidFill>
                <a:latin typeface="Segoe UI" panose="020B0502040204020203" pitchFamily="34" charset="0"/>
                <a:cs typeface="Segoe UI" panose="020B0502040204020203" pitchFamily="34" charset="0"/>
              </a:rPr>
              <a:t>Thank</a:t>
            </a:r>
            <a:r>
              <a:rPr lang="en-US" altLang="zh-CN" sz="5400" baseline="0" dirty="0" smtClean="0">
                <a:solidFill>
                  <a:schemeClr val="accent1"/>
                </a:solidFill>
                <a:latin typeface="Segoe UI" panose="020B0502040204020203" pitchFamily="34" charset="0"/>
                <a:cs typeface="Segoe UI" panose="020B0502040204020203" pitchFamily="34" charset="0"/>
              </a:rPr>
              <a:t> you!</a:t>
            </a:r>
            <a:endParaRPr lang="zh-CN" altLang="en-US" sz="540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7488641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82879" y="222068"/>
            <a:ext cx="8647611" cy="1008000"/>
          </a:xfrm>
        </p:spPr>
        <p:txBody>
          <a:bodyPr/>
          <a:lstStyle>
            <a:lvl1pPr>
              <a:defRPr baseline="0">
                <a:solidFill>
                  <a:schemeClr val="tx1"/>
                </a:solidFill>
              </a:defRPr>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p:txBody>
          <a:bodyPr>
            <a:normAutofit/>
          </a:bodyPr>
          <a:lstStyle>
            <a:lvl1pPr marL="447675" indent="-447675">
              <a:lnSpc>
                <a:spcPct val="100000"/>
              </a:lnSpc>
              <a:spcAft>
                <a:spcPts val="1200"/>
              </a:spcAft>
              <a:buClrTx/>
              <a:buSzPct val="75000"/>
              <a:buFont typeface="Wingdings" panose="05000000000000000000" pitchFamily="2" charset="2"/>
              <a:buChar char="q"/>
              <a:defRPr sz="3200" baseline="0"/>
            </a:lvl1pPr>
            <a:lvl2pPr marL="808038" indent="-465138">
              <a:lnSpc>
                <a:spcPct val="100000"/>
              </a:lnSpc>
              <a:spcAft>
                <a:spcPts val="600"/>
              </a:spcAft>
              <a:buSzPct val="80000"/>
              <a:buFont typeface="Wingdings" panose="05000000000000000000" pitchFamily="2" charset="2"/>
              <a:buChar char="m"/>
              <a:defRPr sz="2800">
                <a:solidFill>
                  <a:schemeClr val="tx2"/>
                </a:solidFill>
              </a:defRPr>
            </a:lvl2pPr>
            <a:lvl3pPr marL="985838" indent="-300038">
              <a:buSzPct val="80000"/>
              <a:buFont typeface="Wingdings" panose="05000000000000000000" pitchFamily="2" charset="2"/>
              <a:buChar char="ü"/>
              <a:defRPr sz="2000" baseline="0"/>
            </a:lvl3pPr>
            <a:lvl4pPr>
              <a:defRPr sz="1800"/>
            </a:lvl4pPr>
            <a:lvl5pPr>
              <a:defRPr sz="1800"/>
            </a:lvl5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sz="2400">
                <a:solidFill>
                  <a:schemeClr val="tx1"/>
                </a:solidFill>
              </a:defRPr>
            </a:lvl1pPr>
          </a:lstStyle>
          <a:p>
            <a:fld id="{A5E75403-9E37-4A6F-B8FD-80564EF0345E}" type="slidenum">
              <a:rPr lang="en-US" altLang="zh-CN" smtClean="0"/>
              <a:pPr/>
              <a:t>‹#›</a:t>
            </a:fld>
            <a:endParaRPr lang="en-US" altLang="zh-CN" dirty="0"/>
          </a:p>
        </p:txBody>
      </p:sp>
    </p:spTree>
    <p:extLst>
      <p:ext uri="{BB962C8B-B14F-4D97-AF65-F5344CB8AC3E}">
        <p14:creationId xmlns:p14="http://schemas.microsoft.com/office/powerpoint/2010/main" val="16445759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3888" y="1709739"/>
            <a:ext cx="7886700" cy="2852737"/>
          </a:xfrm>
        </p:spPr>
        <p:txBody>
          <a:bodyPr anchor="b"/>
          <a:lstStyle>
            <a:lvl1pPr>
              <a:defRPr sz="4500"/>
            </a:lvl1pPr>
          </a:lstStyle>
          <a:p>
            <a:r>
              <a:rPr lang="en-US" altLang="zh-CN" dirty="0" smtClean="0"/>
              <a:t>Click Here to Add Title</a:t>
            </a:r>
            <a:endParaRPr lang="zh-CN" altLang="en-US" dirty="0"/>
          </a:p>
        </p:txBody>
      </p:sp>
      <p:sp>
        <p:nvSpPr>
          <p:cNvPr id="3" name="文本占位符 2"/>
          <p:cNvSpPr>
            <a:spLocks noGrp="1"/>
          </p:cNvSpPr>
          <p:nvPr>
            <p:ph type="body" idx="1" hasCustomPrompt="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ltLang="zh-CN" dirty="0" smtClean="0"/>
              <a:t>Click Here to Edit Master Text Style</a:t>
            </a:r>
            <a:endParaRPr lang="zh-CN" altLang="en-US" dirty="0"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2558345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471487" y="1536556"/>
            <a:ext cx="3960000" cy="4610572"/>
          </a:xfrm>
        </p:spPr>
        <p:txBody>
          <a:bodyPr/>
          <a:lstStyle>
            <a:lvl1pPr marL="447675" indent="-447675">
              <a:spcAft>
                <a:spcPts val="1200"/>
              </a:spcAft>
              <a:buFont typeface="Wingdings" panose="05000000000000000000" pitchFamily="2" charset="2"/>
              <a:buChar char=""/>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内容占位符 3"/>
          <p:cNvSpPr>
            <a:spLocks noGrp="1"/>
          </p:cNvSpPr>
          <p:nvPr>
            <p:ph sz="half" idx="2" hasCustomPrompt="1"/>
          </p:nvPr>
        </p:nvSpPr>
        <p:spPr>
          <a:xfrm>
            <a:off x="4870490" y="1536556"/>
            <a:ext cx="3960000" cy="4610572"/>
          </a:xfrm>
        </p:spPr>
        <p:txBody>
          <a:bodyPr/>
          <a:lstStyle>
            <a:lvl1pPr marL="447675" indent="-447675">
              <a:spcBef>
                <a:spcPts val="1200"/>
              </a:spcBef>
              <a:buFont typeface="Wingdings" panose="05000000000000000000" pitchFamily="2" charset="2"/>
              <a:buChar char="m"/>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8"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200316480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29842" y="1681163"/>
            <a:ext cx="3868340"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4" name="内容占位符 3"/>
          <p:cNvSpPr>
            <a:spLocks noGrp="1"/>
          </p:cNvSpPr>
          <p:nvPr>
            <p:ph sz="half" idx="2" hasCustomPrompt="1"/>
          </p:nvPr>
        </p:nvSpPr>
        <p:spPr>
          <a:xfrm>
            <a:off x="629842" y="2505075"/>
            <a:ext cx="3868340"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6" name="内容占位符 5"/>
          <p:cNvSpPr>
            <a:spLocks noGrp="1"/>
          </p:cNvSpPr>
          <p:nvPr>
            <p:ph sz="quarter" idx="4" hasCustomPrompt="1"/>
          </p:nvPr>
        </p:nvSpPr>
        <p:spPr>
          <a:xfrm>
            <a:off x="4629150" y="2505075"/>
            <a:ext cx="3887391"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10"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8217944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a:xfrm>
            <a:off x="6457949" y="6356351"/>
            <a:ext cx="2372541" cy="365125"/>
          </a:xfrm>
        </p:spPr>
        <p:txBody>
          <a:bodyPr/>
          <a:lstStyle>
            <a:lvl1pPr algn="r">
              <a:defRPr/>
            </a:lvl1pPr>
          </a:lstStyle>
          <a:p>
            <a:fld id="{A5E75403-9E37-4A6F-B8FD-80564EF0345E}" type="slidenum">
              <a:rPr lang="en-US" altLang="zh-CN" smtClean="0"/>
              <a:pPr/>
              <a:t>‹#›</a:t>
            </a:fld>
            <a:endParaRPr lang="zh-CN" altLang="en-US"/>
          </a:p>
        </p:txBody>
      </p:sp>
      <p:sp>
        <p:nvSpPr>
          <p:cNvPr id="7" name="标题占位符 1"/>
          <p:cNvSpPr>
            <a:spLocks noGrp="1"/>
          </p:cNvSpPr>
          <p:nvPr>
            <p:ph type="title"/>
          </p:nvPr>
        </p:nvSpPr>
        <p:spPr>
          <a:xfrm>
            <a:off x="182879" y="222069"/>
            <a:ext cx="8647611" cy="1008000"/>
          </a:xfrm>
          <a:prstGeom prst="rect">
            <a:avLst/>
          </a:prstGeom>
        </p:spPr>
        <p:txBody>
          <a:bodyPr vert="horz" lIns="91440" tIns="45720" rIns="91440" bIns="45720" rtlCol="0" anchor="ctr">
            <a:normAutofit/>
          </a:bodyPr>
          <a:lstStyle>
            <a:lvl1pPr>
              <a:defRPr lang="zh-CN" altLang="en-US" dirty="0"/>
            </a:lvl1pPr>
          </a:lstStyle>
          <a:p>
            <a:r>
              <a:rPr lang="en-US" altLang="zh-CN" dirty="0" smtClean="0"/>
              <a:t>Click Here to Add Title</a:t>
            </a:r>
            <a:endParaRPr lang="zh-CN" altLang="en-US" dirty="0"/>
          </a:p>
        </p:txBody>
      </p:sp>
    </p:spTree>
    <p:extLst>
      <p:ext uri="{BB962C8B-B14F-4D97-AF65-F5344CB8AC3E}">
        <p14:creationId xmlns:p14="http://schemas.microsoft.com/office/powerpoint/2010/main" val="12271474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6457949" y="6356351"/>
            <a:ext cx="2460139" cy="365125"/>
          </a:xfrm>
        </p:spPr>
        <p:txBody>
          <a:bodyPr/>
          <a:lstStyle>
            <a:lvl1pPr algn="r">
              <a:defRPr/>
            </a:lvl1pPr>
          </a:lstStyle>
          <a:p>
            <a:fld id="{A5E75403-9E37-4A6F-B8FD-80564EF0345E}" type="slidenum">
              <a:rPr lang="en-US" altLang="zh-CN" smtClean="0"/>
              <a:pPr/>
              <a:t>‹#›</a:t>
            </a:fld>
            <a:endParaRPr lang="zh-CN" altLang="en-US" dirty="0"/>
          </a:p>
        </p:txBody>
      </p:sp>
    </p:spTree>
    <p:extLst>
      <p:ext uri="{BB962C8B-B14F-4D97-AF65-F5344CB8AC3E}">
        <p14:creationId xmlns:p14="http://schemas.microsoft.com/office/powerpoint/2010/main" val="28987220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120278493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
        <p:nvSpPr>
          <p:cNvPr id="3" name="文本占位符 2"/>
          <p:cNvSpPr>
            <a:spLocks noGrp="1"/>
          </p:cNvSpPr>
          <p:nvPr>
            <p:ph type="body" idx="1"/>
          </p:nvPr>
        </p:nvSpPr>
        <p:spPr>
          <a:xfrm>
            <a:off x="628650" y="1750423"/>
            <a:ext cx="7886700" cy="4426540"/>
          </a:xfrm>
          <a:prstGeom prst="rect">
            <a:avLst/>
          </a:prstGeom>
        </p:spPr>
        <p:txBody>
          <a:bodyPr vert="horz" lIns="91440" tIns="45720" rIns="91440" bIns="45720" rtlCol="0">
            <a:normAutofit/>
          </a:bodyPr>
          <a:lstStyle/>
          <a:p>
            <a:pPr lvl="0"/>
            <a:r>
              <a:rPr lang="en-US" altLang="zh-CN" dirty="0" smtClean="0"/>
              <a:t>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 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372540" cy="365125"/>
          </a:xfrm>
          <a:prstGeom prst="rect">
            <a:avLst/>
          </a:prstGeom>
        </p:spPr>
        <p:txBody>
          <a:bodyPr vert="horz" lIns="91440" tIns="45720" rIns="91440" bIns="45720" rtlCol="0" anchor="ctr"/>
          <a:lstStyle>
            <a:lvl1pPr>
              <a:defRPr lang="zh-CN" altLang="en-US" sz="2400" smtClean="0"/>
            </a:lvl1pPr>
          </a:lstStyle>
          <a:p>
            <a:pPr algn="r"/>
            <a:fld id="{A5E75403-9E37-4A6F-B8FD-80564EF0345E}" type="slidenum">
              <a:rPr lang="en-US" altLang="zh-CN" smtClean="0"/>
              <a:pPr algn="r"/>
              <a:t>‹#›</a:t>
            </a:fld>
            <a:endParaRPr lang="en-US" dirty="0"/>
          </a:p>
        </p:txBody>
      </p:sp>
    </p:spTree>
    <p:extLst>
      <p:ext uri="{BB962C8B-B14F-4D97-AF65-F5344CB8AC3E}">
        <p14:creationId xmlns:p14="http://schemas.microsoft.com/office/powerpoint/2010/main" val="30261436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Lst>
  <p:timing>
    <p:tnLst>
      <p:par>
        <p:cTn id="1" dur="indefinite" restart="never" nodeType="tmRoot"/>
      </p:par>
    </p:tnLst>
  </p:timing>
  <p:hf hdr="0" ftr="0" dt="0"/>
  <p:txStyles>
    <p:titleStyle>
      <a:lvl1pPr algn="ctr" defTabSz="685800" rtl="0" eaLnBrk="1" latinLnBrk="0" hangingPunct="1">
        <a:lnSpc>
          <a:spcPct val="90000"/>
        </a:lnSpc>
        <a:spcBef>
          <a:spcPct val="0"/>
        </a:spcBef>
        <a:buNone/>
        <a:defRPr sz="4000" b="1" kern="1200" baseline="0">
          <a:solidFill>
            <a:schemeClr val="tx2"/>
          </a:solidFill>
          <a:latin typeface="+mj-lt"/>
          <a:ea typeface="+mj-ea"/>
          <a:cs typeface="Segoe UI" panose="020B0502040204020203" pitchFamily="34" charset="0"/>
        </a:defRPr>
      </a:lvl1pPr>
    </p:titleStyle>
    <p:body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38545" y="1549385"/>
            <a:ext cx="8866909" cy="2088121"/>
          </a:xfrm>
        </p:spPr>
        <p:txBody>
          <a:bodyPr/>
          <a:lstStyle/>
          <a:p>
            <a:r>
              <a:rPr lang="en-US" altLang="zh-CN" b="0" dirty="0" err="1"/>
              <a:t>Wamalloc</a:t>
            </a:r>
            <a:r>
              <a:rPr lang="en-US" altLang="zh-CN" b="0" dirty="0"/>
              <a:t>: An Efficient Wear-Aware Allocator for Non-Volatile Memory </a:t>
            </a:r>
            <a:endParaRPr lang="en-US" altLang="zh-CN" dirty="0"/>
          </a:p>
        </p:txBody>
      </p:sp>
      <p:sp>
        <p:nvSpPr>
          <p:cNvPr id="5" name="副标题 4"/>
          <p:cNvSpPr>
            <a:spLocks noGrp="1"/>
          </p:cNvSpPr>
          <p:nvPr>
            <p:ph type="subTitle" idx="1"/>
          </p:nvPr>
        </p:nvSpPr>
        <p:spPr/>
        <p:txBody>
          <a:bodyPr>
            <a:normAutofit/>
          </a:bodyPr>
          <a:lstStyle/>
          <a:p>
            <a:r>
              <a:rPr lang="en-US" altLang="zh-CN" dirty="0" err="1"/>
              <a:t>Jiashun</a:t>
            </a:r>
            <a:r>
              <a:rPr lang="en-US" altLang="zh-CN" dirty="0"/>
              <a:t> Zhu, </a:t>
            </a:r>
            <a:r>
              <a:rPr lang="en-US" altLang="zh-CN" dirty="0" err="1"/>
              <a:t>Sumin</a:t>
            </a:r>
            <a:r>
              <a:rPr lang="en-US" altLang="zh-CN" dirty="0"/>
              <a:t> Li, </a:t>
            </a:r>
            <a:r>
              <a:rPr lang="en-US" altLang="zh-CN" dirty="0" err="1"/>
              <a:t>Linpeng</a:t>
            </a:r>
            <a:r>
              <a:rPr lang="en-US" altLang="zh-CN" dirty="0"/>
              <a:t> Huang </a:t>
            </a:r>
            <a:endParaRPr lang="en-US" altLang="zh-CN" dirty="0" smtClean="0"/>
          </a:p>
          <a:p>
            <a:r>
              <a:rPr lang="en-US" altLang="zh-CN" i="1" dirty="0"/>
              <a:t>Department of Computer Science and Engineering </a:t>
            </a:r>
            <a:endParaRPr lang="en-US" altLang="zh-CN" dirty="0"/>
          </a:p>
          <a:p>
            <a:r>
              <a:rPr lang="en-US" dirty="0" smtClean="0"/>
              <a:t>Shanghai Jiao Tong University</a:t>
            </a:r>
            <a:endParaRPr lang="en-US" dirty="0"/>
          </a:p>
        </p:txBody>
      </p:sp>
      <p:sp>
        <p:nvSpPr>
          <p:cNvPr id="2" name="灯片编号占位符 1"/>
          <p:cNvSpPr>
            <a:spLocks noGrp="1"/>
          </p:cNvSpPr>
          <p:nvPr>
            <p:ph type="sldNum" sz="quarter" idx="4294967295"/>
          </p:nvPr>
        </p:nvSpPr>
        <p:spPr>
          <a:xfrm>
            <a:off x="6770688" y="6356350"/>
            <a:ext cx="2373312" cy="365125"/>
          </a:xfrm>
        </p:spPr>
        <p:txBody>
          <a:bodyPr/>
          <a:lstStyle/>
          <a:p>
            <a:fld id="{A5E75403-9E37-4A6F-B8FD-80564EF0345E}" type="slidenum">
              <a:rPr lang="en-US" altLang="zh-CN" smtClean="0"/>
              <a:pPr/>
              <a:t>1</a:t>
            </a:fld>
            <a:endParaRPr lang="zh-CN" altLang="en-US"/>
          </a:p>
        </p:txBody>
      </p:sp>
    </p:spTree>
    <p:extLst>
      <p:ext uri="{BB962C8B-B14F-4D97-AF65-F5344CB8AC3E}">
        <p14:creationId xmlns:p14="http://schemas.microsoft.com/office/powerpoint/2010/main" val="755740529"/>
      </p:ext>
    </p:extLst>
  </p:cSld>
  <p:clrMapOvr>
    <a:masterClrMapping/>
  </p:clrMapOvr>
  <mc:AlternateContent xmlns:mc="http://schemas.openxmlformats.org/markup-compatibility/2006" xmlns:p14="http://schemas.microsoft.com/office/powerpoint/2010/main">
    <mc:Choice Requires="p14">
      <p:transition spd="slow" p14:dur="2000" advTm="4684"/>
    </mc:Choice>
    <mc:Fallback xmlns="">
      <p:transition spd="slow" advTm="4684"/>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4464" y="1929811"/>
            <a:ext cx="4068266" cy="4426540"/>
          </a:xfrm>
        </p:spPr>
        <p:txBody>
          <a:bodyPr/>
          <a:lstStyle/>
          <a:p>
            <a:r>
              <a:rPr kumimoji="1" lang="en-US" altLang="zh-CN" dirty="0" err="1" smtClean="0"/>
              <a:t>Desgin</a:t>
            </a:r>
            <a:r>
              <a:rPr kumimoji="1" lang="en-US" altLang="zh-CN" dirty="0" smtClean="0"/>
              <a:t> Principles:</a:t>
            </a:r>
          </a:p>
          <a:p>
            <a:pPr lvl="1"/>
            <a:r>
              <a:rPr kumimoji="1" lang="en-US" altLang="zh-CN" dirty="0" smtClean="0"/>
              <a:t>Wear-leveling</a:t>
            </a:r>
          </a:p>
          <a:p>
            <a:pPr lvl="1"/>
            <a:r>
              <a:rPr kumimoji="1" lang="en-US" altLang="zh-CN" dirty="0" smtClean="0"/>
              <a:t>Low allocation latency</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10</a:t>
            </a:fld>
            <a:endParaRPr lang="en-US" altLang="zh-CN" dirty="0"/>
          </a:p>
        </p:txBody>
      </p:sp>
      <p:pic>
        <p:nvPicPr>
          <p:cNvPr id="5" name="图片 4"/>
          <p:cNvPicPr>
            <a:picLocks noChangeAspect="1"/>
          </p:cNvPicPr>
          <p:nvPr/>
        </p:nvPicPr>
        <p:blipFill>
          <a:blip r:embed="rId3"/>
          <a:stretch>
            <a:fillRect/>
          </a:stretch>
        </p:blipFill>
        <p:spPr>
          <a:xfrm>
            <a:off x="4327814" y="1929811"/>
            <a:ext cx="4436566" cy="4041688"/>
          </a:xfrm>
          <a:prstGeom prst="rect">
            <a:avLst/>
          </a:prstGeom>
        </p:spPr>
      </p:pic>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endParaRPr lang="en-US" dirty="0"/>
          </a:p>
        </p:txBody>
      </p:sp>
      <p:sp>
        <p:nvSpPr>
          <p:cNvPr id="7" name="文本框 6"/>
          <p:cNvSpPr txBox="1"/>
          <p:nvPr/>
        </p:nvSpPr>
        <p:spPr>
          <a:xfrm>
            <a:off x="5777150" y="6086466"/>
            <a:ext cx="1770036" cy="584775"/>
          </a:xfrm>
          <a:prstGeom prst="rect">
            <a:avLst/>
          </a:prstGeom>
          <a:noFill/>
        </p:spPr>
        <p:txBody>
          <a:bodyPr wrap="none" rtlCol="0">
            <a:spAutoFit/>
          </a:bodyPr>
          <a:lstStyle/>
          <a:p>
            <a:pPr algn="ctr"/>
            <a:r>
              <a:rPr lang="en-US" altLang="zh-CN" sz="1600" dirty="0"/>
              <a:t>Overall </a:t>
            </a:r>
            <a:r>
              <a:rPr lang="en-US" altLang="zh-CN" sz="1600" dirty="0" smtClean="0"/>
              <a:t>structure </a:t>
            </a:r>
            <a:endParaRPr lang="en-US" altLang="zh-CN" sz="1600" dirty="0"/>
          </a:p>
          <a:p>
            <a:pPr algn="ctr"/>
            <a:endParaRPr kumimoji="1" lang="zh-CN" altLang="en-US" sz="1600" dirty="0" smtClean="0"/>
          </a:p>
        </p:txBody>
      </p:sp>
    </p:spTree>
    <p:extLst>
      <p:ext uri="{BB962C8B-B14F-4D97-AF65-F5344CB8AC3E}">
        <p14:creationId xmlns:p14="http://schemas.microsoft.com/office/powerpoint/2010/main" val="1974806403"/>
      </p:ext>
    </p:extLst>
  </p:cSld>
  <p:clrMapOvr>
    <a:masterClrMapping/>
  </p:clrMapOvr>
  <mc:AlternateContent xmlns:mc="http://schemas.openxmlformats.org/markup-compatibility/2006" xmlns:p14="http://schemas.microsoft.com/office/powerpoint/2010/main">
    <mc:Choice Requires="p14">
      <p:transition spd="slow" p14:dur="2000" advTm="96530"/>
    </mc:Choice>
    <mc:Fallback xmlns="">
      <p:transition spd="slow" advTm="9653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7977" y="1102389"/>
            <a:ext cx="8017414" cy="4426540"/>
          </a:xfrm>
        </p:spPr>
        <p:txBody>
          <a:bodyPr>
            <a:normAutofit/>
          </a:bodyPr>
          <a:lstStyle/>
          <a:p>
            <a:r>
              <a:rPr kumimoji="1" lang="en-US" altLang="zh-CN" sz="2400" dirty="0" smtClean="0"/>
              <a:t>Chunk is the </a:t>
            </a:r>
            <a:r>
              <a:rPr lang="en-US" altLang="zh-CN" sz="2400" dirty="0" smtClean="0"/>
              <a:t>basic </a:t>
            </a:r>
            <a:r>
              <a:rPr lang="en-US" altLang="zh-CN" sz="2400" dirty="0"/>
              <a:t>unit that would be transferred between global heap and local heap </a:t>
            </a:r>
          </a:p>
          <a:p>
            <a:r>
              <a:rPr kumimoji="1" lang="en-US" altLang="zh-CN" sz="2400" dirty="0" smtClean="0"/>
              <a:t>Chunk can be divided into several blocks base on its size class</a:t>
            </a:r>
          </a:p>
          <a:p>
            <a:r>
              <a:rPr lang="en-US" altLang="zh-CN" sz="2400" dirty="0" err="1"/>
              <a:t>Wamalloc</a:t>
            </a:r>
            <a:r>
              <a:rPr lang="en-US" altLang="zh-CN" sz="2400" dirty="0"/>
              <a:t> uses two sets of size class: small-span(16B, 24B, 32B,..., 256B), large-span(384B, 512B,..., 32768B, 49152B, 65536B) </a:t>
            </a:r>
            <a:endParaRPr kumimoji="1" lang="en-US" altLang="zh-CN" sz="2400" dirty="0" smtClean="0"/>
          </a:p>
          <a:p>
            <a:r>
              <a:rPr kumimoji="1" lang="en-US" altLang="zh-CN" sz="2400" dirty="0" smtClean="0"/>
              <a:t>Chunk size has a fixed value to simply the design of global heap</a:t>
            </a:r>
          </a:p>
          <a:p>
            <a:endParaRPr kumimoji="1" lang="en-US" altLang="zh-CN" sz="2400" dirty="0" smtClean="0"/>
          </a:p>
        </p:txBody>
      </p:sp>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r>
              <a:rPr lang="en-US" dirty="0" smtClean="0"/>
              <a:t>(</a:t>
            </a:r>
            <a:r>
              <a:rPr lang="en-US" dirty="0" err="1" smtClean="0"/>
              <a:t>Cont</a:t>
            </a:r>
            <a:r>
              <a:rPr lang="en-US" dirty="0" smtClean="0"/>
              <a:t>’)</a:t>
            </a:r>
            <a:endParaRPr lang="en-US" dirty="0"/>
          </a:p>
        </p:txBody>
      </p:sp>
      <p:pic>
        <p:nvPicPr>
          <p:cNvPr id="2" name="图片 1"/>
          <p:cNvPicPr>
            <a:picLocks noChangeAspect="1"/>
          </p:cNvPicPr>
          <p:nvPr/>
        </p:nvPicPr>
        <p:blipFill>
          <a:blip r:embed="rId3"/>
          <a:stretch>
            <a:fillRect/>
          </a:stretch>
        </p:blipFill>
        <p:spPr>
          <a:xfrm>
            <a:off x="3670617" y="4627935"/>
            <a:ext cx="4699000" cy="2159000"/>
          </a:xfrm>
          <a:prstGeom prst="rect">
            <a:avLst/>
          </a:prstGeom>
        </p:spPr>
      </p:pic>
      <p:sp>
        <p:nvSpPr>
          <p:cNvPr id="8" name="文本框 7"/>
          <p:cNvSpPr txBox="1"/>
          <p:nvPr/>
        </p:nvSpPr>
        <p:spPr>
          <a:xfrm>
            <a:off x="4920698" y="6565612"/>
            <a:ext cx="1689886" cy="584775"/>
          </a:xfrm>
          <a:prstGeom prst="rect">
            <a:avLst/>
          </a:prstGeom>
          <a:noFill/>
        </p:spPr>
        <p:txBody>
          <a:bodyPr wrap="none" rtlCol="0">
            <a:spAutoFit/>
          </a:bodyPr>
          <a:lstStyle/>
          <a:p>
            <a:pPr algn="ctr"/>
            <a:r>
              <a:rPr kumimoji="1" lang="en-US" altLang="zh-CN" sz="1600" dirty="0" smtClean="0"/>
              <a:t>Chunk Structure</a:t>
            </a:r>
          </a:p>
          <a:p>
            <a:pPr algn="ctr"/>
            <a:endParaRPr kumimoji="1" lang="zh-CN" altLang="en-US" sz="1600" dirty="0" smtClean="0"/>
          </a:p>
        </p:txBody>
      </p:sp>
    </p:spTree>
    <p:extLst>
      <p:ext uri="{BB962C8B-B14F-4D97-AF65-F5344CB8AC3E}">
        <p14:creationId xmlns:p14="http://schemas.microsoft.com/office/powerpoint/2010/main" val="1899058025"/>
      </p:ext>
    </p:extLst>
  </p:cSld>
  <p:clrMapOvr>
    <a:masterClrMapping/>
  </p:clrMapOvr>
  <mc:AlternateContent xmlns:mc="http://schemas.openxmlformats.org/markup-compatibility/2006" xmlns:p14="http://schemas.microsoft.com/office/powerpoint/2010/main">
    <mc:Choice Requires="p14">
      <p:transition spd="slow" p14:dur="2000" advTm="63180"/>
    </mc:Choice>
    <mc:Fallback xmlns="">
      <p:transition spd="slow" advTm="6318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a:t>
            </a:r>
            <a:endParaRPr kumimoji="1" lang="zh-CN" altLang="en-US" dirty="0"/>
          </a:p>
        </p:txBody>
      </p:sp>
      <p:sp>
        <p:nvSpPr>
          <p:cNvPr id="3" name="内容占位符 2"/>
          <p:cNvSpPr>
            <a:spLocks noGrp="1"/>
          </p:cNvSpPr>
          <p:nvPr>
            <p:ph idx="1"/>
          </p:nvPr>
        </p:nvSpPr>
        <p:spPr>
          <a:xfrm>
            <a:off x="563334" y="1004781"/>
            <a:ext cx="7886700" cy="4426540"/>
          </a:xfrm>
        </p:spPr>
        <p:txBody>
          <a:bodyPr>
            <a:normAutofit fontScale="92500" lnSpcReduction="20000"/>
          </a:bodyPr>
          <a:lstStyle/>
          <a:p>
            <a:r>
              <a:rPr lang="en-US" altLang="zh-CN" dirty="0"/>
              <a:t>Local heap is maintained by each </a:t>
            </a:r>
            <a:r>
              <a:rPr lang="en-US" altLang="zh-CN" dirty="0" smtClean="0"/>
              <a:t>thread, which stores information to find the appropriate chunk </a:t>
            </a:r>
            <a:endParaRPr lang="en-US" altLang="zh-CN" dirty="0"/>
          </a:p>
          <a:p>
            <a:r>
              <a:rPr lang="en-US" altLang="zh-CN" dirty="0"/>
              <a:t>Every memory chunk in the local heap can be classified into five </a:t>
            </a:r>
            <a:r>
              <a:rPr lang="en-US" altLang="zh-CN" dirty="0" smtClean="0"/>
              <a:t>categories:</a:t>
            </a:r>
          </a:p>
          <a:p>
            <a:pPr lvl="1"/>
            <a:r>
              <a:rPr lang="en-US" altLang="zh-CN" dirty="0" smtClean="0"/>
              <a:t>in-use</a:t>
            </a:r>
          </a:p>
          <a:p>
            <a:pPr lvl="1"/>
            <a:r>
              <a:rPr lang="en-US" altLang="zh-CN" dirty="0" smtClean="0"/>
              <a:t>full</a:t>
            </a:r>
          </a:p>
          <a:p>
            <a:pPr lvl="1"/>
            <a:r>
              <a:rPr lang="en-US" altLang="zh-CN" dirty="0" smtClean="0"/>
              <a:t>waiting </a:t>
            </a:r>
          </a:p>
          <a:p>
            <a:pPr lvl="1"/>
            <a:r>
              <a:rPr lang="en-US" altLang="zh-CN" dirty="0" smtClean="0"/>
              <a:t>not-available</a:t>
            </a:r>
          </a:p>
          <a:p>
            <a:pPr lvl="1"/>
            <a:r>
              <a:rPr lang="en-US" altLang="zh-CN" dirty="0" smtClean="0"/>
              <a:t>clean</a:t>
            </a:r>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12</a:t>
            </a:fld>
            <a:endParaRPr lang="en-US" altLang="zh-CN" dirty="0"/>
          </a:p>
        </p:txBody>
      </p:sp>
      <p:pic>
        <p:nvPicPr>
          <p:cNvPr id="5" name="图片 4"/>
          <p:cNvPicPr>
            <a:picLocks noChangeAspect="1"/>
          </p:cNvPicPr>
          <p:nvPr/>
        </p:nvPicPr>
        <p:blipFill>
          <a:blip r:embed="rId3"/>
          <a:stretch>
            <a:fillRect/>
          </a:stretch>
        </p:blipFill>
        <p:spPr>
          <a:xfrm>
            <a:off x="3611315" y="3082916"/>
            <a:ext cx="5296017" cy="3638560"/>
          </a:xfrm>
          <a:prstGeom prst="rect">
            <a:avLst/>
          </a:prstGeom>
        </p:spPr>
      </p:pic>
    </p:spTree>
    <p:extLst>
      <p:ext uri="{BB962C8B-B14F-4D97-AF65-F5344CB8AC3E}">
        <p14:creationId xmlns:p14="http://schemas.microsoft.com/office/powerpoint/2010/main" val="1447395528"/>
      </p:ext>
    </p:extLst>
  </p:cSld>
  <p:clrMapOvr>
    <a:masterClrMapping/>
  </p:clrMapOvr>
  <mc:AlternateContent xmlns:mc="http://schemas.openxmlformats.org/markup-compatibility/2006" xmlns:p14="http://schemas.microsoft.com/office/powerpoint/2010/main">
    <mc:Choice Requires="p14">
      <p:transition spd="slow" p14:dur="2000" advTm="154304"/>
    </mc:Choice>
    <mc:Fallback xmlns="">
      <p:transition spd="slow" advTm="154304"/>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 Structure</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13</a:t>
            </a:fld>
            <a:endParaRPr lang="en-US" altLang="zh-CN" dirty="0"/>
          </a:p>
        </p:txBody>
      </p:sp>
      <p:pic>
        <p:nvPicPr>
          <p:cNvPr id="5" name="图片 4"/>
          <p:cNvPicPr>
            <a:picLocks noChangeAspect="1"/>
          </p:cNvPicPr>
          <p:nvPr/>
        </p:nvPicPr>
        <p:blipFill>
          <a:blip r:embed="rId3"/>
          <a:stretch>
            <a:fillRect/>
          </a:stretch>
        </p:blipFill>
        <p:spPr>
          <a:xfrm>
            <a:off x="636960" y="2087869"/>
            <a:ext cx="8270372" cy="3000149"/>
          </a:xfrm>
          <a:prstGeom prst="rect">
            <a:avLst/>
          </a:prstGeom>
        </p:spPr>
      </p:pic>
    </p:spTree>
    <p:extLst>
      <p:ext uri="{BB962C8B-B14F-4D97-AF65-F5344CB8AC3E}">
        <p14:creationId xmlns:p14="http://schemas.microsoft.com/office/powerpoint/2010/main" val="1499150323"/>
      </p:ext>
    </p:extLst>
  </p:cSld>
  <p:clrMapOvr>
    <a:masterClrMapping/>
  </p:clrMapOvr>
  <mc:AlternateContent xmlns:mc="http://schemas.openxmlformats.org/markup-compatibility/2006" xmlns:p14="http://schemas.microsoft.com/office/powerpoint/2010/main">
    <mc:Choice Requires="p14">
      <p:transition spd="slow" p14:dur="2000" advTm="7439"/>
    </mc:Choice>
    <mc:Fallback xmlns="">
      <p:transition spd="slow" advTm="7439"/>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Global Heap</a:t>
            </a:r>
            <a:endParaRPr kumimoji="1" lang="zh-CN" altLang="en-US" dirty="0"/>
          </a:p>
        </p:txBody>
      </p:sp>
      <p:sp>
        <p:nvSpPr>
          <p:cNvPr id="3" name="内容占位符 2"/>
          <p:cNvSpPr>
            <a:spLocks noGrp="1"/>
          </p:cNvSpPr>
          <p:nvPr>
            <p:ph idx="1"/>
          </p:nvPr>
        </p:nvSpPr>
        <p:spPr>
          <a:xfrm>
            <a:off x="628650" y="1750423"/>
            <a:ext cx="8396080" cy="4426540"/>
          </a:xfrm>
        </p:spPr>
        <p:txBody>
          <a:bodyPr/>
          <a:lstStyle/>
          <a:p>
            <a:r>
              <a:rPr lang="en-US" altLang="zh-CN" dirty="0"/>
              <a:t>Global heap maintains the whole memory chunks obtained from operating system. </a:t>
            </a:r>
            <a:endParaRPr lang="en-US" altLang="zh-CN" dirty="0" smtClean="0"/>
          </a:p>
          <a:p>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14</a:t>
            </a:fld>
            <a:endParaRPr lang="en-US" altLang="zh-CN" dirty="0"/>
          </a:p>
        </p:txBody>
      </p:sp>
      <p:pic>
        <p:nvPicPr>
          <p:cNvPr id="5" name="图片 4"/>
          <p:cNvPicPr>
            <a:picLocks noChangeAspect="1"/>
          </p:cNvPicPr>
          <p:nvPr/>
        </p:nvPicPr>
        <p:blipFill>
          <a:blip r:embed="rId3"/>
          <a:stretch>
            <a:fillRect/>
          </a:stretch>
        </p:blipFill>
        <p:spPr>
          <a:xfrm>
            <a:off x="1162602" y="3373505"/>
            <a:ext cx="6747193" cy="1900859"/>
          </a:xfrm>
          <a:prstGeom prst="rect">
            <a:avLst/>
          </a:prstGeom>
        </p:spPr>
      </p:pic>
      <p:sp>
        <p:nvSpPr>
          <p:cNvPr id="6" name="文本框 5"/>
          <p:cNvSpPr txBox="1"/>
          <p:nvPr/>
        </p:nvSpPr>
        <p:spPr>
          <a:xfrm>
            <a:off x="2678345" y="5211758"/>
            <a:ext cx="2148345" cy="338554"/>
          </a:xfrm>
          <a:prstGeom prst="rect">
            <a:avLst/>
          </a:prstGeom>
          <a:noFill/>
        </p:spPr>
        <p:txBody>
          <a:bodyPr wrap="none" rtlCol="0">
            <a:spAutoFit/>
          </a:bodyPr>
          <a:lstStyle/>
          <a:p>
            <a:pPr algn="ctr"/>
            <a:r>
              <a:rPr kumimoji="1" lang="en-US" altLang="zh-CN" sz="1600" dirty="0" smtClean="0"/>
              <a:t>Global heap structure</a:t>
            </a:r>
            <a:endParaRPr kumimoji="1" lang="zh-CN" altLang="en-US" sz="1600" dirty="0" smtClean="0"/>
          </a:p>
        </p:txBody>
      </p:sp>
    </p:spTree>
    <p:extLst>
      <p:ext uri="{BB962C8B-B14F-4D97-AF65-F5344CB8AC3E}">
        <p14:creationId xmlns:p14="http://schemas.microsoft.com/office/powerpoint/2010/main" val="518434573"/>
      </p:ext>
    </p:extLst>
  </p:cSld>
  <p:clrMapOvr>
    <a:masterClrMapping/>
  </p:clrMapOvr>
  <mc:AlternateContent xmlns:mc="http://schemas.openxmlformats.org/markup-compatibility/2006" xmlns:p14="http://schemas.microsoft.com/office/powerpoint/2010/main">
    <mc:Choice Requires="p14">
      <p:transition spd="slow" p14:dur="2000" advTm="15981"/>
    </mc:Choice>
    <mc:Fallback xmlns="">
      <p:transition spd="slow" advTm="15981"/>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15</a:t>
            </a:fld>
            <a:endParaRPr lang="en-US" altLang="zh-CN" dirty="0"/>
          </a:p>
        </p:txBody>
      </p:sp>
      <p:sp>
        <p:nvSpPr>
          <p:cNvPr id="2" name="标题 1"/>
          <p:cNvSpPr>
            <a:spLocks noGrp="1"/>
          </p:cNvSpPr>
          <p:nvPr>
            <p:ph type="title"/>
          </p:nvPr>
        </p:nvSpPr>
        <p:spPr/>
        <p:txBody>
          <a:bodyPr/>
          <a:lstStyle/>
          <a:p>
            <a:r>
              <a:rPr lang="en-US" dirty="0" smtClean="0">
                <a:solidFill>
                  <a:schemeClr val="tx1"/>
                </a:solidFill>
              </a:rPr>
              <a:t>Design of </a:t>
            </a:r>
            <a:r>
              <a:rPr lang="en-US" dirty="0" err="1" smtClean="0">
                <a:solidFill>
                  <a:schemeClr val="tx1"/>
                </a:solidFill>
              </a:rPr>
              <a:t>Wamalloc</a:t>
            </a:r>
            <a:r>
              <a:rPr lang="en-US" dirty="0" smtClean="0">
                <a:solidFill>
                  <a:schemeClr val="tx1"/>
                </a:solidFill>
              </a:rPr>
              <a:t>(</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sp>
        <p:nvSpPr>
          <p:cNvPr id="13" name="内容占位符 4"/>
          <p:cNvSpPr txBox="1">
            <a:spLocks/>
          </p:cNvSpPr>
          <p:nvPr/>
        </p:nvSpPr>
        <p:spPr>
          <a:xfrm>
            <a:off x="628650" y="1750423"/>
            <a:ext cx="8396080" cy="4690134"/>
          </a:xfrm>
          <a:prstGeom prst="rect">
            <a:avLst/>
          </a:prstGeom>
        </p:spPr>
        <p:txBody>
          <a:bodyPr>
            <a:normAutofit fontScale="92500" lnSpcReduction="2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smtClean="0"/>
              <a:t>Use different wear-leveling policy in different level:</a:t>
            </a:r>
            <a:endParaRPr lang="en-US" b="1" dirty="0" smtClean="0"/>
          </a:p>
          <a:p>
            <a:pPr lvl="1"/>
            <a:r>
              <a:rPr lang="en-US" altLang="zh-CN" i="1" dirty="0"/>
              <a:t>In block level: </a:t>
            </a:r>
            <a:r>
              <a:rPr lang="en-US" altLang="zh-CN" dirty="0" smtClean="0"/>
              <a:t>FIFO queue is enough </a:t>
            </a:r>
          </a:p>
          <a:p>
            <a:pPr lvl="1"/>
            <a:r>
              <a:rPr lang="en-US" altLang="zh-CN" i="1" dirty="0"/>
              <a:t>In local heap </a:t>
            </a:r>
            <a:r>
              <a:rPr lang="en-US" altLang="zh-CN" i="1" dirty="0" smtClean="0"/>
              <a:t>level: </a:t>
            </a:r>
          </a:p>
          <a:p>
            <a:pPr lvl="2"/>
            <a:r>
              <a:rPr lang="en-US" altLang="zh-CN" i="1" dirty="0" smtClean="0"/>
              <a:t>FIFO queue is enough</a:t>
            </a:r>
          </a:p>
          <a:p>
            <a:pPr lvl="2"/>
            <a:r>
              <a:rPr lang="en-US" altLang="zh-CN" i="1" dirty="0" smtClean="0"/>
              <a:t>Use waiting chunk first, then clean chunk</a:t>
            </a:r>
          </a:p>
          <a:p>
            <a:pPr lvl="2"/>
            <a:r>
              <a:rPr lang="en-US" altLang="zh-CN" i="1" dirty="0" smtClean="0"/>
              <a:t>Add a wear-aware count, if reaches threshold, then not available, ready to return to global heal</a:t>
            </a:r>
          </a:p>
          <a:p>
            <a:pPr lvl="1"/>
            <a:r>
              <a:rPr lang="en-US" altLang="zh-CN" i="1" dirty="0"/>
              <a:t>In global heap level </a:t>
            </a:r>
            <a:r>
              <a:rPr lang="en-US" altLang="zh-CN" i="1" dirty="0" smtClean="0"/>
              <a:t>:</a:t>
            </a:r>
          </a:p>
          <a:p>
            <a:pPr lvl="2"/>
            <a:r>
              <a:rPr lang="en-US" altLang="zh-CN" dirty="0"/>
              <a:t>A </a:t>
            </a:r>
            <a:r>
              <a:rPr lang="en-US" altLang="zh-CN" dirty="0" err="1" smtClean="0"/>
              <a:t>minheap</a:t>
            </a:r>
            <a:r>
              <a:rPr lang="en-US" altLang="zh-CN" dirty="0" smtClean="0"/>
              <a:t> </a:t>
            </a:r>
            <a:r>
              <a:rPr lang="en-US" altLang="zh-CN" dirty="0"/>
              <a:t>is used to implement the priority </a:t>
            </a:r>
            <a:r>
              <a:rPr lang="en-US" altLang="zh-CN" dirty="0" smtClean="0"/>
              <a:t>queue to find the chunk of  the minimum allocation time.  </a:t>
            </a:r>
          </a:p>
          <a:p>
            <a:pPr lvl="2"/>
            <a:r>
              <a:rPr lang="en-US" altLang="zh-CN" dirty="0"/>
              <a:t>Chunks are not moved to global pool synchronously, instead, the real action is taken under the ground </a:t>
            </a:r>
            <a:r>
              <a:rPr lang="en-US" altLang="zh-CN" dirty="0" smtClean="0"/>
              <a:t>asynchronously </a:t>
            </a:r>
            <a:endParaRPr lang="en-US" altLang="zh-CN" dirty="0"/>
          </a:p>
          <a:p>
            <a:pPr lvl="2"/>
            <a:endParaRPr lang="en-US" altLang="zh-CN" dirty="0"/>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970090192"/>
      </p:ext>
    </p:extLst>
  </p:cSld>
  <p:clrMapOvr>
    <a:masterClrMapping/>
  </p:clrMapOvr>
  <mc:AlternateContent xmlns:mc="http://schemas.openxmlformats.org/markup-compatibility/2006" xmlns:p14="http://schemas.microsoft.com/office/powerpoint/2010/main">
    <mc:Choice Requires="p14">
      <p:transition spd="slow" p14:dur="2000" advTm="146902"/>
    </mc:Choice>
    <mc:Fallback xmlns="">
      <p:transition spd="slow" advTm="146902"/>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16</a:t>
            </a:fld>
            <a:endParaRPr lang="zh-CN" altLang="en-US"/>
          </a:p>
        </p:txBody>
      </p:sp>
      <p:sp>
        <p:nvSpPr>
          <p:cNvPr id="4" name="标题 2"/>
          <p:cNvSpPr>
            <a:spLocks noGrp="1"/>
          </p:cNvSpPr>
          <p:nvPr>
            <p:ph type="title"/>
          </p:nvPr>
        </p:nvSpPr>
        <p:spPr/>
        <p:txBody>
          <a:bodyPr>
            <a:normAutofit fontScale="90000"/>
          </a:bodyPr>
          <a:lstStyle/>
          <a:p>
            <a:r>
              <a:rPr lang="en-US" altLang="zh-CN" dirty="0" smtClean="0"/>
              <a:t>Allocation/</a:t>
            </a:r>
            <a:r>
              <a:rPr lang="en-US" altLang="zh-CN" dirty="0"/>
              <a:t>Deallocation </a:t>
            </a:r>
            <a:br>
              <a:rPr lang="en-US" altLang="zh-CN" dirty="0"/>
            </a:br>
            <a:r>
              <a:rPr lang="en-US" altLang="zh-CN" dirty="0"/>
              <a:t> </a:t>
            </a:r>
            <a:r>
              <a:rPr lang="en-US" altLang="zh-CN" dirty="0" smtClean="0"/>
              <a:t>Algorithm </a:t>
            </a:r>
            <a:r>
              <a:rPr lang="en-US" dirty="0" smtClean="0"/>
              <a:t>of </a:t>
            </a:r>
            <a:r>
              <a:rPr lang="en-US" dirty="0" err="1" smtClean="0"/>
              <a:t>Wamalloc</a:t>
            </a:r>
            <a:endParaRPr lang="en-US" dirty="0"/>
          </a:p>
        </p:txBody>
      </p:sp>
      <p:sp>
        <p:nvSpPr>
          <p:cNvPr id="5" name="内容占位符 4"/>
          <p:cNvSpPr txBox="1">
            <a:spLocks/>
          </p:cNvSpPr>
          <p:nvPr/>
        </p:nvSpPr>
        <p:spPr>
          <a:xfrm>
            <a:off x="628650" y="1750423"/>
            <a:ext cx="8396080" cy="4690134"/>
          </a:xfrm>
          <a:prstGeom prst="rect">
            <a:avLst/>
          </a:prstGeom>
        </p:spPr>
        <p:txBody>
          <a:bodyPr>
            <a:normAutofit lnSpcReduction="1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Allocation:</a:t>
            </a:r>
          </a:p>
          <a:p>
            <a:pPr lvl="1"/>
            <a:r>
              <a:rPr lang="en-US" altLang="zh-CN" dirty="0" smtClean="0"/>
              <a:t> use size get the size class, then use the size class find the current in-use chunk to allocate block</a:t>
            </a:r>
          </a:p>
          <a:p>
            <a:pPr lvl="1"/>
            <a:r>
              <a:rPr lang="en-US" altLang="zh-CN" dirty="0" smtClean="0"/>
              <a:t> if full, then look for a waiting/clean chunk</a:t>
            </a:r>
          </a:p>
          <a:p>
            <a:pPr lvl="1"/>
            <a:r>
              <a:rPr lang="en-US" altLang="zh-CN" dirty="0"/>
              <a:t> </a:t>
            </a:r>
            <a:r>
              <a:rPr lang="en-US" altLang="zh-CN" dirty="0" smtClean="0"/>
              <a:t>otherwise ask for chunk from global heap</a:t>
            </a:r>
          </a:p>
          <a:p>
            <a:r>
              <a:rPr lang="en-US" altLang="zh-CN" dirty="0" err="1" smtClean="0"/>
              <a:t>Deallocation</a:t>
            </a:r>
            <a:r>
              <a:rPr lang="en-US" altLang="zh-CN" dirty="0" smtClean="0"/>
              <a:t>:</a:t>
            </a:r>
          </a:p>
          <a:p>
            <a:pPr lvl="1"/>
            <a:r>
              <a:rPr lang="en-US" altLang="zh-CN" dirty="0" smtClean="0"/>
              <a:t>put the memory block into per-chunk list</a:t>
            </a:r>
          </a:p>
          <a:p>
            <a:pPr lvl="1"/>
            <a:r>
              <a:rPr lang="en-US" altLang="zh-CN" dirty="0" smtClean="0"/>
              <a:t>If full, then waiting</a:t>
            </a:r>
          </a:p>
          <a:p>
            <a:pPr lvl="1"/>
            <a:r>
              <a:rPr lang="en-US" altLang="zh-CN" dirty="0" smtClean="0"/>
              <a:t>If clean, then move the chunk to clean list</a:t>
            </a:r>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595371198"/>
      </p:ext>
    </p:extLst>
  </p:cSld>
  <p:clrMapOvr>
    <a:masterClrMapping/>
  </p:clrMapOvr>
  <mc:AlternateContent xmlns:mc="http://schemas.openxmlformats.org/markup-compatibility/2006" xmlns:p14="http://schemas.microsoft.com/office/powerpoint/2010/main">
    <mc:Choice Requires="p14">
      <p:transition spd="slow" p14:dur="2000" advTm="50276"/>
    </mc:Choice>
    <mc:Fallback xmlns="">
      <p:transition spd="slow" advTm="50276"/>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A5E75403-9E37-4A6F-B8FD-80564EF0345E}" type="slidenum">
              <a:rPr lang="en-US" altLang="zh-CN" smtClean="0"/>
              <a:pPr/>
              <a:t>17</a:t>
            </a:fld>
            <a:endParaRPr lang="zh-CN" altLang="en-US"/>
          </a:p>
        </p:txBody>
      </p:sp>
      <p:sp>
        <p:nvSpPr>
          <p:cNvPr id="3" name="标题 2"/>
          <p:cNvSpPr>
            <a:spLocks noGrp="1"/>
          </p:cNvSpPr>
          <p:nvPr>
            <p:ph type="title"/>
          </p:nvPr>
        </p:nvSpPr>
        <p:spPr>
          <a:xfrm>
            <a:off x="182879" y="222069"/>
            <a:ext cx="8647611" cy="1008000"/>
          </a:xfrm>
        </p:spPr>
        <p:txBody>
          <a:bodyPr>
            <a:normAutofit/>
          </a:bodyPr>
          <a:lstStyle/>
          <a:p>
            <a:r>
              <a:rPr lang="en-US" altLang="zh-CN" dirty="0" smtClean="0"/>
              <a:t> </a:t>
            </a:r>
            <a:r>
              <a:rPr lang="en-US" altLang="zh-CN" dirty="0" err="1"/>
              <a:t>Pseudocode</a:t>
            </a:r>
            <a:r>
              <a:rPr lang="en-US" altLang="zh-CN" dirty="0" smtClean="0"/>
              <a:t> </a:t>
            </a:r>
            <a:r>
              <a:rPr lang="en-US" dirty="0" smtClean="0"/>
              <a:t>of </a:t>
            </a:r>
            <a:r>
              <a:rPr lang="en-US" dirty="0" err="1" smtClean="0"/>
              <a:t>Wamalloc</a:t>
            </a:r>
            <a:endParaRPr lang="en-US" dirty="0"/>
          </a:p>
        </p:txBody>
      </p:sp>
      <p:pic>
        <p:nvPicPr>
          <p:cNvPr id="11" name="图片 10"/>
          <p:cNvPicPr>
            <a:picLocks noChangeAspect="1"/>
          </p:cNvPicPr>
          <p:nvPr/>
        </p:nvPicPr>
        <p:blipFill>
          <a:blip r:embed="rId3"/>
          <a:stretch>
            <a:fillRect/>
          </a:stretch>
        </p:blipFill>
        <p:spPr>
          <a:xfrm>
            <a:off x="4992981" y="1443709"/>
            <a:ext cx="3911600" cy="2349500"/>
          </a:xfrm>
          <a:prstGeom prst="rect">
            <a:avLst/>
          </a:prstGeom>
        </p:spPr>
      </p:pic>
      <p:pic>
        <p:nvPicPr>
          <p:cNvPr id="4" name="图片 3"/>
          <p:cNvPicPr>
            <a:picLocks noChangeAspect="1"/>
          </p:cNvPicPr>
          <p:nvPr/>
        </p:nvPicPr>
        <p:blipFill>
          <a:blip r:embed="rId4"/>
          <a:stretch>
            <a:fillRect/>
          </a:stretch>
        </p:blipFill>
        <p:spPr>
          <a:xfrm>
            <a:off x="0" y="1443709"/>
            <a:ext cx="4996109" cy="4912642"/>
          </a:xfrm>
          <a:prstGeom prst="rect">
            <a:avLst/>
          </a:prstGeom>
        </p:spPr>
      </p:pic>
    </p:spTree>
    <p:extLst>
      <p:ext uri="{BB962C8B-B14F-4D97-AF65-F5344CB8AC3E}">
        <p14:creationId xmlns:p14="http://schemas.microsoft.com/office/powerpoint/2010/main" val="2657972890"/>
      </p:ext>
    </p:extLst>
  </p:cSld>
  <p:clrMapOvr>
    <a:masterClrMapping/>
  </p:clrMapOvr>
  <mc:AlternateContent xmlns:mc="http://schemas.openxmlformats.org/markup-compatibility/2006" xmlns:p14="http://schemas.microsoft.com/office/powerpoint/2010/main">
    <mc:Choice Requires="p14">
      <p:transition spd="slow" p14:dur="2000" advTm="17400"/>
    </mc:Choice>
    <mc:Fallback xmlns="">
      <p:transition spd="slow" advTm="174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en-US" altLang="zh-CN" sz="3200" dirty="0">
                <a:solidFill>
                  <a:schemeClr val="bg1">
                    <a:lumMod val="85000"/>
                  </a:schemeClr>
                </a:solidFill>
              </a:rPr>
              <a:t>Background</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tx1"/>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26107205"/>
      </p:ext>
    </p:extLst>
  </p:cSld>
  <p:clrMapOvr>
    <a:masterClrMapping/>
  </p:clrMapOvr>
  <mc:AlternateContent xmlns:mc="http://schemas.openxmlformats.org/markup-compatibility/2006" xmlns:p14="http://schemas.microsoft.com/office/powerpoint/2010/main">
    <mc:Choice Requires="p14">
      <p:transition spd="slow" p14:dur="2000" advTm="1632"/>
    </mc:Choice>
    <mc:Fallback xmlns="">
      <p:transition spd="slow" advTm="163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19</a:t>
            </a:fld>
            <a:endParaRPr lang="zh-CN" altLang="en-US"/>
          </a:p>
        </p:txBody>
      </p:sp>
      <p:sp>
        <p:nvSpPr>
          <p:cNvPr id="3" name="标题 2"/>
          <p:cNvSpPr>
            <a:spLocks noGrp="1"/>
          </p:cNvSpPr>
          <p:nvPr>
            <p:ph type="title"/>
          </p:nvPr>
        </p:nvSpPr>
        <p:spPr/>
        <p:txBody>
          <a:bodyPr/>
          <a:lstStyle/>
          <a:p>
            <a:r>
              <a:rPr kumimoji="1" lang="en-US" altLang="zh-CN" dirty="0" smtClean="0"/>
              <a:t>Evaluation</a:t>
            </a:r>
            <a:endParaRPr kumimoji="1" lang="zh-CN" altLang="en-US" dirty="0"/>
          </a:p>
        </p:txBody>
      </p:sp>
      <p:sp>
        <p:nvSpPr>
          <p:cNvPr id="4" name="内容占位符 4"/>
          <p:cNvSpPr txBox="1">
            <a:spLocks/>
          </p:cNvSpPr>
          <p:nvPr/>
        </p:nvSpPr>
        <p:spPr>
          <a:xfrm>
            <a:off x="628650" y="1750423"/>
            <a:ext cx="8396080" cy="4690134"/>
          </a:xfrm>
          <a:prstGeom prst="rect">
            <a:avLst/>
          </a:prstGeom>
        </p:spPr>
        <p:txBody>
          <a:bodyPr>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We have implemented </a:t>
            </a:r>
            <a:r>
              <a:rPr lang="en-US" altLang="zh-CN" dirty="0" err="1" smtClean="0"/>
              <a:t>Wamalloc</a:t>
            </a:r>
            <a:r>
              <a:rPr lang="en-US" altLang="zh-CN" dirty="0" smtClean="0"/>
              <a:t> and evaluated its performance on:</a:t>
            </a:r>
          </a:p>
          <a:p>
            <a:pPr lvl="1"/>
            <a:r>
              <a:rPr lang="en-US" altLang="zh-CN" dirty="0" smtClean="0"/>
              <a:t>wear-leveling against </a:t>
            </a:r>
            <a:r>
              <a:rPr lang="en-US" altLang="zh-CN" dirty="0" err="1" smtClean="0"/>
              <a:t>NVMalloc</a:t>
            </a:r>
            <a:endParaRPr lang="en-US" altLang="zh-CN" dirty="0" smtClean="0"/>
          </a:p>
          <a:p>
            <a:pPr lvl="1"/>
            <a:r>
              <a:rPr lang="en-US" altLang="zh-CN" dirty="0"/>
              <a:t>total memory usage against </a:t>
            </a:r>
            <a:r>
              <a:rPr lang="en-US" altLang="zh-CN" dirty="0" err="1" smtClean="0"/>
              <a:t>NVMalloc</a:t>
            </a:r>
            <a:endParaRPr lang="en-US" altLang="zh-CN" dirty="0" smtClean="0"/>
          </a:p>
          <a:p>
            <a:pPr lvl="1"/>
            <a:r>
              <a:rPr lang="en-US" altLang="zh-CN" dirty="0" smtClean="0"/>
              <a:t>allocation performance against </a:t>
            </a:r>
            <a:r>
              <a:rPr lang="en-US" altLang="zh-CN" dirty="0" err="1" smtClean="0"/>
              <a:t>NVMalloc</a:t>
            </a:r>
            <a:r>
              <a:rPr lang="en-US" altLang="zh-CN" dirty="0" smtClean="0"/>
              <a:t> and </a:t>
            </a:r>
            <a:r>
              <a:rPr lang="en-US" altLang="zh-CN" dirty="0" err="1"/>
              <a:t>g</a:t>
            </a:r>
            <a:r>
              <a:rPr lang="en-US" altLang="zh-CN" dirty="0" err="1" smtClean="0"/>
              <a:t>libc</a:t>
            </a:r>
            <a:endParaRPr lang="en-US" altLang="zh-CN" dirty="0" smtClean="0"/>
          </a:p>
          <a:p>
            <a:pPr lvl="1"/>
            <a:endParaRPr lang="en-US" altLang="zh-CN" dirty="0"/>
          </a:p>
          <a:p>
            <a:pPr lvl="1"/>
            <a:endParaRPr lang="en-US" altLang="zh-CN" dirty="0"/>
          </a:p>
        </p:txBody>
      </p:sp>
    </p:spTree>
    <p:extLst>
      <p:ext uri="{BB962C8B-B14F-4D97-AF65-F5344CB8AC3E}">
        <p14:creationId xmlns:p14="http://schemas.microsoft.com/office/powerpoint/2010/main" val="1138259617"/>
      </p:ext>
    </p:extLst>
  </p:cSld>
  <p:clrMapOvr>
    <a:masterClrMapping/>
  </p:clrMapOvr>
  <mc:AlternateContent xmlns:mc="http://schemas.openxmlformats.org/markup-compatibility/2006" xmlns:p14="http://schemas.microsoft.com/office/powerpoint/2010/main">
    <mc:Choice Requires="p14">
      <p:transition spd="slow" p14:dur="2000" advTm="15315"/>
    </mc:Choice>
    <mc:Fallback xmlns="">
      <p:transition spd="slow" advTm="15315"/>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Background</a:t>
            </a:r>
          </a:p>
          <a:p>
            <a:pPr marL="285750" indent="-285750">
              <a:buFont typeface="Wingdings" charset="2"/>
              <a:buChar char="p"/>
            </a:pPr>
            <a:r>
              <a:rPr lang="en-US" altLang="zh-CN" sz="3200" dirty="0" smtClean="0">
                <a:solidFill>
                  <a:schemeClr val="tx1"/>
                </a:solidFill>
              </a:rPr>
              <a:t> Motivations</a:t>
            </a:r>
          </a:p>
          <a:p>
            <a:pPr marL="285750" indent="-285750">
              <a:buFont typeface="Wingdings" charset="2"/>
              <a:buChar char="p"/>
            </a:pPr>
            <a:r>
              <a:rPr lang="en-US" altLang="zh-CN" sz="3200" dirty="0" smtClean="0">
                <a:solidFill>
                  <a:schemeClr val="tx1"/>
                </a:solidFill>
              </a:rPr>
              <a:t> Design and implementation of </a:t>
            </a:r>
            <a:r>
              <a:rPr lang="en-US" altLang="zh-CN" sz="3200" dirty="0" err="1" smtClean="0">
                <a:solidFill>
                  <a:schemeClr val="tx1"/>
                </a:solidFill>
              </a:rPr>
              <a:t>Wamalloc</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tx1"/>
                </a:solidFill>
              </a:rPr>
              <a:t> Evaluation</a:t>
            </a:r>
          </a:p>
          <a:p>
            <a:pPr marL="285750" indent="-285750">
              <a:buFont typeface="Wingdings" charset="2"/>
              <a:buChar char="p"/>
            </a:pPr>
            <a:r>
              <a:rPr lang="en-US" altLang="zh-CN" sz="3200" dirty="0" smtClean="0">
                <a:solidFill>
                  <a:schemeClr val="tx1"/>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03024882"/>
      </p:ext>
    </p:extLst>
  </p:cSld>
  <p:clrMapOvr>
    <a:masterClrMapping/>
  </p:clrMapOvr>
  <mc:AlternateContent xmlns:mc="http://schemas.openxmlformats.org/markup-compatibility/2006" xmlns:p14="http://schemas.microsoft.com/office/powerpoint/2010/main">
    <mc:Choice Requires="p14">
      <p:transition spd="slow" p14:dur="2000" advTm="29022"/>
    </mc:Choice>
    <mc:Fallback xmlns="">
      <p:transition spd="slow" advTm="29022"/>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20</a:t>
            </a:fld>
            <a:endParaRPr lang="en-US" altLang="zh-CN" dirty="0"/>
          </a:p>
        </p:txBody>
      </p:sp>
      <p:sp>
        <p:nvSpPr>
          <p:cNvPr id="2" name="标题 1"/>
          <p:cNvSpPr>
            <a:spLocks noGrp="1"/>
          </p:cNvSpPr>
          <p:nvPr>
            <p:ph type="title"/>
          </p:nvPr>
        </p:nvSpPr>
        <p:spPr/>
        <p:txBody>
          <a:bodyPr/>
          <a:lstStyle/>
          <a:p>
            <a:r>
              <a:rPr lang="en-US" dirty="0" smtClean="0"/>
              <a:t>wear-leveling</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182879" y="1887802"/>
            <a:ext cx="4221670" cy="2988998"/>
          </a:xfrm>
          <a:prstGeom prst="rect">
            <a:avLst/>
          </a:prstGeom>
        </p:spPr>
      </p:pic>
      <p:pic>
        <p:nvPicPr>
          <p:cNvPr id="7" name="图片 6"/>
          <p:cNvPicPr>
            <a:picLocks noChangeAspect="1"/>
          </p:cNvPicPr>
          <p:nvPr/>
        </p:nvPicPr>
        <p:blipFill>
          <a:blip r:embed="rId4"/>
          <a:stretch>
            <a:fillRect/>
          </a:stretch>
        </p:blipFill>
        <p:spPr>
          <a:xfrm>
            <a:off x="4618306" y="1887802"/>
            <a:ext cx="4325089" cy="3082522"/>
          </a:xfrm>
          <a:prstGeom prst="rect">
            <a:avLst/>
          </a:prstGeom>
        </p:spPr>
      </p:pic>
    </p:spTree>
    <p:extLst>
      <p:ext uri="{BB962C8B-B14F-4D97-AF65-F5344CB8AC3E}">
        <p14:creationId xmlns:p14="http://schemas.microsoft.com/office/powerpoint/2010/main" val="1942181793"/>
      </p:ext>
    </p:extLst>
  </p:cSld>
  <p:clrMapOvr>
    <a:masterClrMapping/>
  </p:clrMapOvr>
  <mc:AlternateContent xmlns:mc="http://schemas.openxmlformats.org/markup-compatibility/2006" xmlns:p14="http://schemas.microsoft.com/office/powerpoint/2010/main">
    <mc:Choice Requires="p14">
      <p:transition spd="slow" p14:dur="2000" advTm="49027"/>
    </mc:Choice>
    <mc:Fallback xmlns="">
      <p:transition spd="slow" advTm="49027"/>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21</a:t>
            </a:fld>
            <a:endParaRPr lang="en-US" altLang="zh-CN" dirty="0"/>
          </a:p>
        </p:txBody>
      </p:sp>
      <p:sp>
        <p:nvSpPr>
          <p:cNvPr id="2" name="标题 1"/>
          <p:cNvSpPr>
            <a:spLocks noGrp="1"/>
          </p:cNvSpPr>
          <p:nvPr>
            <p:ph type="title"/>
          </p:nvPr>
        </p:nvSpPr>
        <p:spPr/>
        <p:txBody>
          <a:bodyPr>
            <a:normAutofit/>
          </a:bodyPr>
          <a:lstStyle/>
          <a:p>
            <a:r>
              <a:rPr lang="en-US" dirty="0" smtClean="0"/>
              <a:t>total memory usage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0" y="1709213"/>
            <a:ext cx="4638261" cy="3274346"/>
          </a:xfrm>
          <a:prstGeom prst="rect">
            <a:avLst/>
          </a:prstGeom>
        </p:spPr>
      </p:pic>
      <p:pic>
        <p:nvPicPr>
          <p:cNvPr id="7" name="图片 6"/>
          <p:cNvPicPr>
            <a:picLocks noChangeAspect="1"/>
          </p:cNvPicPr>
          <p:nvPr/>
        </p:nvPicPr>
        <p:blipFill>
          <a:blip r:embed="rId4"/>
          <a:stretch>
            <a:fillRect/>
          </a:stretch>
        </p:blipFill>
        <p:spPr>
          <a:xfrm>
            <a:off x="4665812" y="1709213"/>
            <a:ext cx="4373166" cy="3141083"/>
          </a:xfrm>
          <a:prstGeom prst="rect">
            <a:avLst/>
          </a:prstGeom>
        </p:spPr>
      </p:pic>
    </p:spTree>
    <p:extLst>
      <p:ext uri="{BB962C8B-B14F-4D97-AF65-F5344CB8AC3E}">
        <p14:creationId xmlns:p14="http://schemas.microsoft.com/office/powerpoint/2010/main" val="1659373349"/>
      </p:ext>
    </p:extLst>
  </p:cSld>
  <p:clrMapOvr>
    <a:masterClrMapping/>
  </p:clrMapOvr>
  <mc:AlternateContent xmlns:mc="http://schemas.openxmlformats.org/markup-compatibility/2006" xmlns:p14="http://schemas.microsoft.com/office/powerpoint/2010/main">
    <mc:Choice Requires="p14">
      <p:transition spd="slow" p14:dur="2000" advTm="44671"/>
    </mc:Choice>
    <mc:Fallback xmlns="">
      <p:transition spd="slow" advTm="44671"/>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22</a:t>
            </a:fld>
            <a:endParaRPr lang="en-US" altLang="zh-CN" dirty="0"/>
          </a:p>
        </p:txBody>
      </p:sp>
      <p:sp>
        <p:nvSpPr>
          <p:cNvPr id="2" name="标题 1"/>
          <p:cNvSpPr>
            <a:spLocks noGrp="1"/>
          </p:cNvSpPr>
          <p:nvPr>
            <p:ph type="title"/>
          </p:nvPr>
        </p:nvSpPr>
        <p:spPr/>
        <p:txBody>
          <a:bodyPr>
            <a:normAutofit/>
          </a:bodyPr>
          <a:lstStyle/>
          <a:p>
            <a:r>
              <a:rPr lang="en-US" dirty="0" smtClean="0"/>
              <a:t>allocation performance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5" name="图片 4"/>
          <p:cNvPicPr>
            <a:picLocks noChangeAspect="1"/>
          </p:cNvPicPr>
          <p:nvPr/>
        </p:nvPicPr>
        <p:blipFill>
          <a:blip r:embed="rId3"/>
          <a:stretch>
            <a:fillRect/>
          </a:stretch>
        </p:blipFill>
        <p:spPr>
          <a:xfrm>
            <a:off x="148595" y="1961322"/>
            <a:ext cx="4623132" cy="3009001"/>
          </a:xfrm>
          <a:prstGeom prst="rect">
            <a:avLst/>
          </a:prstGeom>
        </p:spPr>
      </p:pic>
      <p:pic>
        <p:nvPicPr>
          <p:cNvPr id="8" name="图片 7"/>
          <p:cNvPicPr>
            <a:picLocks noChangeAspect="1"/>
          </p:cNvPicPr>
          <p:nvPr/>
        </p:nvPicPr>
        <p:blipFill>
          <a:blip r:embed="rId4"/>
          <a:stretch>
            <a:fillRect/>
          </a:stretch>
        </p:blipFill>
        <p:spPr>
          <a:xfrm>
            <a:off x="4771727" y="1961322"/>
            <a:ext cx="4209233" cy="3036863"/>
          </a:xfrm>
          <a:prstGeom prst="rect">
            <a:avLst/>
          </a:prstGeom>
        </p:spPr>
      </p:pic>
    </p:spTree>
    <p:extLst>
      <p:ext uri="{BB962C8B-B14F-4D97-AF65-F5344CB8AC3E}">
        <p14:creationId xmlns:p14="http://schemas.microsoft.com/office/powerpoint/2010/main" val="102524643"/>
      </p:ext>
    </p:extLst>
  </p:cSld>
  <p:clrMapOvr>
    <a:masterClrMapping/>
  </p:clrMapOvr>
  <mc:AlternateContent xmlns:mc="http://schemas.openxmlformats.org/markup-compatibility/2006" xmlns:p14="http://schemas.microsoft.com/office/powerpoint/2010/main">
    <mc:Choice Requires="p14">
      <p:transition spd="slow" p14:dur="2000" advTm="38010"/>
    </mc:Choice>
    <mc:Fallback xmlns="">
      <p:transition spd="slow" advTm="3801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en-US" altLang="zh-CN" sz="3200" dirty="0">
                <a:solidFill>
                  <a:schemeClr val="bg1">
                    <a:lumMod val="85000"/>
                  </a:schemeClr>
                </a:solidFill>
              </a:rPr>
              <a:t>Background</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tx1"/>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037770478"/>
      </p:ext>
    </p:extLst>
  </p:cSld>
  <p:clrMapOvr>
    <a:masterClrMapping/>
  </p:clrMapOvr>
  <mc:AlternateContent xmlns:mc="http://schemas.openxmlformats.org/markup-compatibility/2006" xmlns:p14="http://schemas.microsoft.com/office/powerpoint/2010/main">
    <mc:Choice Requires="p14">
      <p:transition spd="slow" p14:dur="2000" advTm="1191"/>
    </mc:Choice>
    <mc:Fallback xmlns="">
      <p:transition spd="slow" advTm="1191"/>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24</a:t>
            </a:fld>
            <a:endParaRPr lang="zh-CN" altLang="en-US"/>
          </a:p>
        </p:txBody>
      </p:sp>
      <p:sp>
        <p:nvSpPr>
          <p:cNvPr id="3" name="标题 2"/>
          <p:cNvSpPr>
            <a:spLocks noGrp="1"/>
          </p:cNvSpPr>
          <p:nvPr>
            <p:ph type="title"/>
          </p:nvPr>
        </p:nvSpPr>
        <p:spPr/>
        <p:txBody>
          <a:bodyPr/>
          <a:lstStyle/>
          <a:p>
            <a:r>
              <a:rPr kumimoji="1" lang="en-US" altLang="zh-CN" dirty="0" smtClean="0"/>
              <a:t>Conclusion</a:t>
            </a:r>
            <a:endParaRPr kumimoji="1" lang="zh-CN" altLang="en-US" dirty="0"/>
          </a:p>
        </p:txBody>
      </p:sp>
      <p:sp>
        <p:nvSpPr>
          <p:cNvPr id="4" name="内容占位符 4"/>
          <p:cNvSpPr txBox="1">
            <a:spLocks/>
          </p:cNvSpPr>
          <p:nvPr/>
        </p:nvSpPr>
        <p:spPr>
          <a:xfrm>
            <a:off x="628650" y="1448143"/>
            <a:ext cx="8201840" cy="4690134"/>
          </a:xfrm>
          <a:prstGeom prst="rect">
            <a:avLst/>
          </a:prstGeom>
        </p:spPr>
        <p:txBody>
          <a:bodyPr>
            <a:no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sz="2400" dirty="0"/>
              <a:t>W</a:t>
            </a:r>
            <a:r>
              <a:rPr lang="en-US" altLang="zh-CN" sz="2400" dirty="0" smtClean="0"/>
              <a:t>e </a:t>
            </a:r>
            <a:r>
              <a:rPr lang="en-US" altLang="zh-CN" sz="2400" dirty="0"/>
              <a:t>observe the fact that no NVM </a:t>
            </a:r>
            <a:r>
              <a:rPr lang="en-US" altLang="zh-CN" sz="2400" dirty="0" smtClean="0"/>
              <a:t>allocators </a:t>
            </a:r>
            <a:r>
              <a:rPr lang="en-US" altLang="zh-CN" sz="2400" dirty="0"/>
              <a:t>at the time of writing can provide both an accurate wear-leveling policy and a good allocation performance </a:t>
            </a:r>
            <a:r>
              <a:rPr lang="en-US" altLang="zh-CN" sz="2400" dirty="0" smtClean="0"/>
              <a:t>simultaneously.</a:t>
            </a:r>
          </a:p>
          <a:p>
            <a:r>
              <a:rPr lang="en-US" altLang="zh-CN" sz="2400" dirty="0" smtClean="0"/>
              <a:t>Based </a:t>
            </a:r>
            <a:r>
              <a:rPr lang="en-US" altLang="zh-CN" sz="2400" dirty="0"/>
              <a:t>on the observation, we propose an efficient wear-aware NVM allocator, </a:t>
            </a:r>
            <a:r>
              <a:rPr lang="en-US" altLang="zh-CN" sz="2400" dirty="0" err="1"/>
              <a:t>Wamalloc</a:t>
            </a:r>
            <a:r>
              <a:rPr lang="en-US" altLang="zh-CN" sz="2400" dirty="0"/>
              <a:t>, which uses a thread-cache memory architecture causing nearly no lock contention in critical path, and an elaborate hybrid </a:t>
            </a:r>
            <a:r>
              <a:rPr lang="en-US" altLang="zh-CN" sz="2400" dirty="0" smtClean="0"/>
              <a:t>wear-leveling </a:t>
            </a:r>
            <a:r>
              <a:rPr lang="en-US" altLang="zh-CN" sz="2400" dirty="0"/>
              <a:t>policy to improve the lifetime of NVM. </a:t>
            </a:r>
            <a:endParaRPr lang="en-US" altLang="zh-CN" sz="2400" dirty="0" smtClean="0"/>
          </a:p>
          <a:p>
            <a:r>
              <a:rPr lang="en-US" altLang="zh-CN" sz="2400" dirty="0" smtClean="0"/>
              <a:t>The experimental </a:t>
            </a:r>
            <a:r>
              <a:rPr lang="en-US" altLang="zh-CN" sz="2400" dirty="0"/>
              <a:t>results show that </a:t>
            </a:r>
            <a:r>
              <a:rPr lang="en-US" altLang="zh-CN" sz="2400" dirty="0" err="1"/>
              <a:t>Wamalloc</a:t>
            </a:r>
            <a:r>
              <a:rPr lang="en-US" altLang="zh-CN" sz="2400" dirty="0"/>
              <a:t> outperforms </a:t>
            </a:r>
            <a:r>
              <a:rPr lang="en-US" altLang="zh-CN" sz="2400" dirty="0" err="1"/>
              <a:t>NVMalloc</a:t>
            </a:r>
            <a:r>
              <a:rPr lang="en-US" altLang="zh-CN" sz="2400" dirty="0"/>
              <a:t> in </a:t>
            </a:r>
            <a:r>
              <a:rPr lang="en-US" altLang="zh-CN" sz="2400" dirty="0" smtClean="0"/>
              <a:t>different aspects. </a:t>
            </a:r>
            <a:endParaRPr lang="en-US" altLang="zh-CN" sz="2400" dirty="0"/>
          </a:p>
          <a:p>
            <a:endParaRPr lang="en-US" altLang="zh-CN" sz="2400" dirty="0"/>
          </a:p>
          <a:p>
            <a:endParaRPr lang="en-US" altLang="zh-CN" sz="2400" dirty="0"/>
          </a:p>
          <a:p>
            <a:pPr lvl="1"/>
            <a:endParaRPr lang="en-US" altLang="zh-CN" sz="2400" dirty="0"/>
          </a:p>
        </p:txBody>
      </p:sp>
    </p:spTree>
    <p:extLst>
      <p:ext uri="{BB962C8B-B14F-4D97-AF65-F5344CB8AC3E}">
        <p14:creationId xmlns:p14="http://schemas.microsoft.com/office/powerpoint/2010/main" val="1130543363"/>
      </p:ext>
    </p:extLst>
  </p:cSld>
  <p:clrMapOvr>
    <a:masterClrMapping/>
  </p:clrMapOvr>
  <mc:AlternateContent xmlns:mc="http://schemas.openxmlformats.org/markup-compatibility/2006" xmlns:p14="http://schemas.microsoft.com/office/powerpoint/2010/main">
    <mc:Choice Requires="p14">
      <p:transition spd="slow" p14:dur="2000" advTm="17551"/>
    </mc:Choice>
    <mc:Fallback xmlns="">
      <p:transition spd="slow" advTm="17551"/>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sz="7200" dirty="0" smtClean="0"/>
              <a:t>Thank you</a:t>
            </a:r>
            <a:endParaRPr lang="zh-CN" altLang="en-US" sz="7200" dirty="0"/>
          </a:p>
        </p:txBody>
      </p:sp>
      <p:sp>
        <p:nvSpPr>
          <p:cNvPr id="6" name="副标题 5"/>
          <p:cNvSpPr>
            <a:spLocks noGrp="1"/>
          </p:cNvSpPr>
          <p:nvPr>
            <p:ph type="subTitle" idx="1"/>
          </p:nvPr>
        </p:nvSpPr>
        <p:spPr/>
        <p:txBody>
          <a:bodyPr>
            <a:normAutofit/>
          </a:bodyPr>
          <a:lstStyle/>
          <a:p>
            <a:r>
              <a:rPr lang="en-US" altLang="zh-CN" sz="3600" dirty="0" smtClean="0"/>
              <a:t>Q &amp; A</a:t>
            </a:r>
            <a:endParaRPr lang="zh-CN" altLang="en-US" sz="3600" dirty="0"/>
          </a:p>
        </p:txBody>
      </p:sp>
    </p:spTree>
    <p:extLst>
      <p:ext uri="{BB962C8B-B14F-4D97-AF65-F5344CB8AC3E}">
        <p14:creationId xmlns:p14="http://schemas.microsoft.com/office/powerpoint/2010/main" val="1733317859"/>
      </p:ext>
    </p:extLst>
  </p:cSld>
  <p:clrMapOvr>
    <a:masterClrMapping/>
  </p:clrMapOvr>
  <mc:AlternateContent xmlns:mc="http://schemas.openxmlformats.org/markup-compatibility/2006" xmlns:p14="http://schemas.microsoft.com/office/powerpoint/2010/main">
    <mc:Choice Requires="p14">
      <p:transition spd="slow" p14:dur="2000" advTm="1868"/>
    </mc:Choice>
    <mc:Fallback xmlns="">
      <p:transition spd="slow" advTm="1868"/>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a:t>
            </a:r>
            <a:r>
              <a:rPr lang="en-US" altLang="zh-CN" sz="3200" dirty="0">
                <a:solidFill>
                  <a:schemeClr val="tx1"/>
                </a:solidFill>
              </a:rPr>
              <a:t>Background</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586903190"/>
      </p:ext>
    </p:extLst>
  </p:cSld>
  <p:clrMapOvr>
    <a:masterClrMapping/>
  </p:clrMapOvr>
  <mc:AlternateContent xmlns:mc="http://schemas.openxmlformats.org/markup-compatibility/2006" xmlns:p14="http://schemas.microsoft.com/office/powerpoint/2010/main">
    <mc:Choice Requires="p14">
      <p:transition spd="slow" p14:dur="2000" advTm="487"/>
    </mc:Choice>
    <mc:Fallback xmlns="">
      <p:transition spd="slow" advTm="487"/>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en-US" sz="3600" dirty="0" smtClean="0"/>
              <a:t>Emerging NVM Technology</a:t>
            </a:r>
            <a:endParaRPr lang="en-US" sz="3600" dirty="0"/>
          </a:p>
        </p:txBody>
      </p:sp>
      <p:sp>
        <p:nvSpPr>
          <p:cNvPr id="4" name="灯片编号占位符 3"/>
          <p:cNvSpPr>
            <a:spLocks noGrp="1"/>
          </p:cNvSpPr>
          <p:nvPr>
            <p:ph type="sldNum" sz="quarter" idx="12"/>
          </p:nvPr>
        </p:nvSpPr>
        <p:spPr/>
        <p:txBody>
          <a:bodyPr/>
          <a:lstStyle/>
          <a:p>
            <a:fld id="{A5E75403-9E37-4A6F-B8FD-80564EF0345E}" type="slidenum">
              <a:rPr lang="en-US" altLang="zh-CN" smtClean="0"/>
              <a:pPr/>
              <a:t>4</a:t>
            </a:fld>
            <a:endParaRPr lang="zh-CN" altLang="en-US"/>
          </a:p>
        </p:txBody>
      </p:sp>
      <p:sp>
        <p:nvSpPr>
          <p:cNvPr id="8" name="矩形 7"/>
          <p:cNvSpPr/>
          <p:nvPr/>
        </p:nvSpPr>
        <p:spPr>
          <a:xfrm>
            <a:off x="4724332" y="3693651"/>
            <a:ext cx="3131507" cy="646331"/>
          </a:xfrm>
          <a:prstGeom prst="rect">
            <a:avLst/>
          </a:prstGeom>
          <a:ln>
            <a:solidFill>
              <a:schemeClr val="accent1"/>
            </a:solidFill>
          </a:ln>
        </p:spPr>
        <p:txBody>
          <a:bodyPr wrap="square" anchor="ctr" anchorCtr="0">
            <a:noAutofit/>
          </a:bodyPr>
          <a:lstStyle/>
          <a:p>
            <a:pPr marL="0" lvl="1" algn="ctr"/>
            <a:r>
              <a:rPr lang="en-US" dirty="0" smtClean="0"/>
              <a:t>Comparable </a:t>
            </a:r>
            <a:r>
              <a:rPr lang="en-US" dirty="0"/>
              <a:t>access speed </a:t>
            </a:r>
            <a:r>
              <a:rPr lang="en-US" dirty="0" smtClean="0"/>
              <a:t>as DRAM</a:t>
            </a:r>
            <a:endParaRPr lang="en-US" dirty="0"/>
          </a:p>
        </p:txBody>
      </p:sp>
      <p:sp>
        <p:nvSpPr>
          <p:cNvPr id="9" name="矩形 8"/>
          <p:cNvSpPr/>
          <p:nvPr/>
        </p:nvSpPr>
        <p:spPr>
          <a:xfrm>
            <a:off x="935523" y="3711075"/>
            <a:ext cx="3142935" cy="646331"/>
          </a:xfrm>
          <a:prstGeom prst="rect">
            <a:avLst/>
          </a:prstGeom>
          <a:ln>
            <a:solidFill>
              <a:schemeClr val="accent1"/>
            </a:solidFill>
          </a:ln>
        </p:spPr>
        <p:txBody>
          <a:bodyPr wrap="none" anchor="ctr" anchorCtr="0">
            <a:noAutofit/>
          </a:bodyPr>
          <a:lstStyle/>
          <a:p>
            <a:pPr marL="0" lvl="1" algn="ctr"/>
            <a:r>
              <a:rPr lang="en-US" dirty="0"/>
              <a:t>Byte </a:t>
            </a:r>
            <a:r>
              <a:rPr lang="en-US" dirty="0" smtClean="0"/>
              <a:t>addressability</a:t>
            </a:r>
            <a:endParaRPr lang="en-US" dirty="0"/>
          </a:p>
        </p:txBody>
      </p:sp>
      <p:sp>
        <p:nvSpPr>
          <p:cNvPr id="10" name="矩形 9"/>
          <p:cNvSpPr/>
          <p:nvPr/>
        </p:nvSpPr>
        <p:spPr>
          <a:xfrm>
            <a:off x="3218011" y="3147728"/>
            <a:ext cx="2254143" cy="461665"/>
          </a:xfrm>
          <a:prstGeom prst="rect">
            <a:avLst/>
          </a:prstGeom>
        </p:spPr>
        <p:txBody>
          <a:bodyPr wrap="none">
            <a:spAutoFit/>
          </a:bodyPr>
          <a:lstStyle/>
          <a:p>
            <a:pPr marL="0" lvl="1" algn="ctr"/>
            <a:r>
              <a:rPr lang="en-US" sz="2400" b="1" dirty="0" smtClean="0"/>
              <a:t>Key Features</a:t>
            </a:r>
            <a:endParaRPr lang="en-US" sz="2400" b="1" dirty="0"/>
          </a:p>
        </p:txBody>
      </p:sp>
      <p:pic>
        <p:nvPicPr>
          <p:cNvPr id="12" name="图片 11"/>
          <p:cNvPicPr>
            <a:picLocks noChangeAspect="1"/>
          </p:cNvPicPr>
          <p:nvPr/>
        </p:nvPicPr>
        <p:blipFill>
          <a:blip r:embed="rId3"/>
          <a:stretch>
            <a:fillRect/>
          </a:stretch>
        </p:blipFill>
        <p:spPr>
          <a:xfrm>
            <a:off x="1422801" y="1507633"/>
            <a:ext cx="1552771" cy="1015394"/>
          </a:xfrm>
          <a:prstGeom prst="rect">
            <a:avLst/>
          </a:prstGeom>
          <a:ln>
            <a:solidFill>
              <a:schemeClr val="accent1"/>
            </a:solidFill>
          </a:ln>
        </p:spPr>
      </p:pic>
      <p:sp>
        <p:nvSpPr>
          <p:cNvPr id="13" name="文本框 12"/>
          <p:cNvSpPr txBox="1"/>
          <p:nvPr/>
        </p:nvSpPr>
        <p:spPr>
          <a:xfrm>
            <a:off x="1883234" y="2576448"/>
            <a:ext cx="631903" cy="338554"/>
          </a:xfrm>
          <a:prstGeom prst="rect">
            <a:avLst/>
          </a:prstGeom>
          <a:noFill/>
        </p:spPr>
        <p:txBody>
          <a:bodyPr wrap="none" rtlCol="0">
            <a:spAutoFit/>
          </a:bodyPr>
          <a:lstStyle/>
          <a:p>
            <a:pPr algn="ctr"/>
            <a:r>
              <a:rPr lang="en-US" sz="1600" dirty="0" smtClean="0"/>
              <a:t>PCM</a:t>
            </a:r>
            <a:endParaRPr lang="en-US" sz="1600" dirty="0"/>
          </a:p>
        </p:txBody>
      </p:sp>
      <p:pic>
        <p:nvPicPr>
          <p:cNvPr id="1028" name="Picture 4" descr="STT-RAM 的图像结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8541" y="1527481"/>
            <a:ext cx="1471584"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5" name="文本框 14"/>
          <p:cNvSpPr txBox="1"/>
          <p:nvPr/>
        </p:nvSpPr>
        <p:spPr>
          <a:xfrm>
            <a:off x="4172739" y="2576448"/>
            <a:ext cx="1103187" cy="338554"/>
          </a:xfrm>
          <a:prstGeom prst="rect">
            <a:avLst/>
          </a:prstGeom>
          <a:noFill/>
        </p:spPr>
        <p:txBody>
          <a:bodyPr wrap="none" rtlCol="0">
            <a:spAutoFit/>
          </a:bodyPr>
          <a:lstStyle/>
          <a:p>
            <a:pPr algn="ctr"/>
            <a:r>
              <a:rPr lang="en-US" sz="1600" dirty="0" smtClean="0"/>
              <a:t>STT-RAM</a:t>
            </a:r>
            <a:endParaRPr lang="en-US" sz="1600" dirty="0"/>
          </a:p>
        </p:txBody>
      </p:sp>
      <p:pic>
        <p:nvPicPr>
          <p:cNvPr id="1030" name="Picture 6" descr="http://tse1.mm.bing.net/th?&amp;id=OIP.Mde45ea3c2a780ccc02ebc70966f73e74o0&amp;w=300&amp;h=174&amp;c=0&amp;pid=1.9&amp;rs=0&amp;p=0&amp;r=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87857" y="1507634"/>
            <a:ext cx="1372599"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6423552" y="2604488"/>
            <a:ext cx="901209" cy="338554"/>
          </a:xfrm>
          <a:prstGeom prst="rect">
            <a:avLst/>
          </a:prstGeom>
          <a:noFill/>
        </p:spPr>
        <p:txBody>
          <a:bodyPr wrap="none" rtlCol="0">
            <a:spAutoFit/>
          </a:bodyPr>
          <a:lstStyle/>
          <a:p>
            <a:pPr algn="ctr"/>
            <a:r>
              <a:rPr lang="en-US" sz="1600" dirty="0" smtClean="0"/>
              <a:t>ReRAM</a:t>
            </a:r>
            <a:endParaRPr lang="en-US" sz="1600" dirty="0"/>
          </a:p>
        </p:txBody>
      </p:sp>
      <p:pic>
        <p:nvPicPr>
          <p:cNvPr id="18" name="图片 17"/>
          <p:cNvPicPr>
            <a:picLocks noChangeAspect="1"/>
          </p:cNvPicPr>
          <p:nvPr/>
        </p:nvPicPr>
        <p:blipFill>
          <a:blip r:embed="rId6"/>
          <a:stretch>
            <a:fillRect/>
          </a:stretch>
        </p:blipFill>
        <p:spPr>
          <a:xfrm>
            <a:off x="735107" y="4529016"/>
            <a:ext cx="7219950" cy="1638300"/>
          </a:xfrm>
          <a:prstGeom prst="rect">
            <a:avLst/>
          </a:prstGeom>
        </p:spPr>
      </p:pic>
    </p:spTree>
    <p:extLst>
      <p:ext uri="{BB962C8B-B14F-4D97-AF65-F5344CB8AC3E}">
        <p14:creationId xmlns:p14="http://schemas.microsoft.com/office/powerpoint/2010/main" val="1149036145"/>
      </p:ext>
    </p:extLst>
  </p:cSld>
  <p:clrMapOvr>
    <a:masterClrMapping/>
  </p:clrMapOvr>
  <mc:AlternateContent xmlns:mc="http://schemas.openxmlformats.org/markup-compatibility/2006" xmlns:p14="http://schemas.microsoft.com/office/powerpoint/2010/main">
    <mc:Choice Requires="p14">
      <p:transition spd="slow" p14:dur="2000" advTm="89125"/>
    </mc:Choice>
    <mc:Fallback xmlns="">
      <p:transition spd="slow" advTm="89125"/>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dirty="0" smtClean="0"/>
              <a:t>NVM in Memory System</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5</a:t>
            </a:fld>
            <a:endParaRPr lang="en-US" altLang="zh-CN" dirty="0"/>
          </a:p>
        </p:txBody>
      </p:sp>
      <p:pic>
        <p:nvPicPr>
          <p:cNvPr id="7" name="图片 6"/>
          <p:cNvPicPr>
            <a:picLocks noChangeAspect="1"/>
          </p:cNvPicPr>
          <p:nvPr/>
        </p:nvPicPr>
        <p:blipFill>
          <a:blip r:embed="rId3"/>
          <a:stretch>
            <a:fillRect/>
          </a:stretch>
        </p:blipFill>
        <p:spPr>
          <a:xfrm>
            <a:off x="1842655" y="2048959"/>
            <a:ext cx="4841586" cy="3053614"/>
          </a:xfrm>
          <a:prstGeom prst="rect">
            <a:avLst/>
          </a:prstGeom>
        </p:spPr>
      </p:pic>
    </p:spTree>
    <p:extLst>
      <p:ext uri="{BB962C8B-B14F-4D97-AF65-F5344CB8AC3E}">
        <p14:creationId xmlns:p14="http://schemas.microsoft.com/office/powerpoint/2010/main" val="722308542"/>
      </p:ext>
    </p:extLst>
  </p:cSld>
  <p:clrMapOvr>
    <a:masterClrMapping/>
  </p:clrMapOvr>
  <mc:AlternateContent xmlns:mc="http://schemas.openxmlformats.org/markup-compatibility/2006" xmlns:p14="http://schemas.microsoft.com/office/powerpoint/2010/main">
    <mc:Choice Requires="p14">
      <p:transition spd="slow" p14:dur="2000" advTm="23530"/>
    </mc:Choice>
    <mc:Fallback xmlns="">
      <p:transition spd="slow" advTm="2353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en-US" altLang="zh-CN" sz="3200" dirty="0">
                <a:solidFill>
                  <a:schemeClr val="bg1">
                    <a:lumMod val="85000"/>
                  </a:schemeClr>
                </a:solidFill>
              </a:rPr>
              <a:t>Background</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tx1"/>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708302647"/>
      </p:ext>
    </p:extLst>
  </p:cSld>
  <p:clrMapOvr>
    <a:masterClrMapping/>
  </p:clrMapOvr>
  <mc:AlternateContent xmlns:mc="http://schemas.openxmlformats.org/markup-compatibility/2006" xmlns:p14="http://schemas.microsoft.com/office/powerpoint/2010/main">
    <mc:Choice Requires="p14">
      <p:transition spd="slow" p14:dur="2000" advTm="367"/>
    </mc:Choice>
    <mc:Fallback xmlns="">
      <p:transition spd="slow" advTm="367"/>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2879" y="222068"/>
            <a:ext cx="8749086" cy="1008000"/>
          </a:xfrm>
        </p:spPr>
        <p:txBody>
          <a:bodyPr>
            <a:normAutofit fontScale="90000"/>
          </a:bodyPr>
          <a:lstStyle/>
          <a:p>
            <a:r>
              <a:rPr lang="en-US" dirty="0" smtClean="0"/>
              <a:t>Motivation for a New Allocator for NVM</a:t>
            </a:r>
            <a:endParaRPr lang="en-US" dirty="0"/>
          </a:p>
        </p:txBody>
      </p:sp>
      <p:sp>
        <p:nvSpPr>
          <p:cNvPr id="5" name="内容占位符 4"/>
          <p:cNvSpPr>
            <a:spLocks noGrp="1"/>
          </p:cNvSpPr>
          <p:nvPr>
            <p:ph idx="1"/>
          </p:nvPr>
        </p:nvSpPr>
        <p:spPr>
          <a:xfrm>
            <a:off x="628650" y="1750423"/>
            <a:ext cx="7998515" cy="4690134"/>
          </a:xfrm>
        </p:spPr>
        <p:txBody>
          <a:bodyPr>
            <a:normAutofit fontScale="92500" lnSpcReduction="10000"/>
          </a:bodyPr>
          <a:lstStyle/>
          <a:p>
            <a:r>
              <a:rPr lang="en-US" sz="2400" dirty="0" smtClean="0"/>
              <a:t>Memory Allocators have been </a:t>
            </a:r>
            <a:r>
              <a:rPr lang="en-US" sz="2400" b="1" dirty="0" smtClean="0">
                <a:solidFill>
                  <a:schemeClr val="accent2"/>
                </a:solidFill>
              </a:rPr>
              <a:t>a key component </a:t>
            </a:r>
            <a:r>
              <a:rPr lang="en-US" sz="2400" dirty="0" smtClean="0"/>
              <a:t>of system software, making a significant impact on system performance</a:t>
            </a:r>
          </a:p>
          <a:p>
            <a:r>
              <a:rPr lang="en-US" sz="2400" b="1" dirty="0" smtClean="0">
                <a:solidFill>
                  <a:schemeClr val="accent2"/>
                </a:solidFill>
              </a:rPr>
              <a:t>The unique features </a:t>
            </a:r>
            <a:r>
              <a:rPr lang="en-US" sz="2400" dirty="0" smtClean="0"/>
              <a:t>of emerging NVM bring new opportunities for Memory Allocators:</a:t>
            </a:r>
          </a:p>
          <a:p>
            <a:pPr lvl="1"/>
            <a:r>
              <a:rPr lang="en-US" sz="2400" dirty="0" smtClean="0"/>
              <a:t>Very high access speed</a:t>
            </a:r>
          </a:p>
          <a:p>
            <a:pPr lvl="1"/>
            <a:r>
              <a:rPr lang="en-US" altLang="zh-CN" sz="2400" dirty="0"/>
              <a:t>Wear </a:t>
            </a:r>
            <a:r>
              <a:rPr lang="en-US" altLang="zh-CN" sz="2400" dirty="0" smtClean="0"/>
              <a:t>Leveling issues</a:t>
            </a:r>
            <a:endParaRPr lang="en-US" altLang="zh-CN" sz="2400" b="1" dirty="0">
              <a:solidFill>
                <a:schemeClr val="accent2"/>
              </a:solidFill>
            </a:endParaRPr>
          </a:p>
          <a:p>
            <a:r>
              <a:rPr lang="en-US" altLang="zh-CN" sz="2400" dirty="0"/>
              <a:t>There are a number of existing memory allocators for NVM, but they have </a:t>
            </a:r>
            <a:r>
              <a:rPr lang="en-US" altLang="zh-CN" sz="2400" b="1" dirty="0" smtClean="0">
                <a:solidFill>
                  <a:schemeClr val="accent2"/>
                </a:solidFill>
              </a:rPr>
              <a:t>limitations</a:t>
            </a:r>
            <a:r>
              <a:rPr lang="en-US" altLang="zh-CN" sz="2400" dirty="0"/>
              <a:t>.</a:t>
            </a:r>
            <a:endParaRPr lang="en-US" altLang="zh-CN" sz="2400" dirty="0" smtClean="0"/>
          </a:p>
          <a:p>
            <a:r>
              <a:rPr lang="en-US" altLang="zh-CN" sz="2400" dirty="0" smtClean="0"/>
              <a:t>None </a:t>
            </a:r>
            <a:r>
              <a:rPr lang="en-US" altLang="zh-CN" sz="2400" dirty="0"/>
              <a:t>of </a:t>
            </a:r>
            <a:r>
              <a:rPr lang="en-US" altLang="zh-CN" sz="2400" dirty="0" smtClean="0"/>
              <a:t>the current </a:t>
            </a:r>
            <a:r>
              <a:rPr lang="en-US" altLang="zh-CN" sz="2400" dirty="0"/>
              <a:t>a</a:t>
            </a:r>
            <a:r>
              <a:rPr lang="en-US" altLang="zh-CN" sz="2400" dirty="0" smtClean="0"/>
              <a:t>llocators </a:t>
            </a:r>
            <a:r>
              <a:rPr lang="en-US" altLang="zh-CN" sz="2400" dirty="0"/>
              <a:t>can provide both an </a:t>
            </a:r>
            <a:r>
              <a:rPr lang="en-US" altLang="zh-CN" sz="2400" b="1" dirty="0">
                <a:solidFill>
                  <a:schemeClr val="accent2"/>
                </a:solidFill>
              </a:rPr>
              <a:t>accurate </a:t>
            </a:r>
            <a:r>
              <a:rPr lang="en-US" altLang="zh-CN" sz="2400" dirty="0"/>
              <a:t>wear-leveling policy and a </a:t>
            </a:r>
            <a:r>
              <a:rPr lang="en-US" altLang="zh-CN" sz="2400" b="1" dirty="0">
                <a:solidFill>
                  <a:schemeClr val="accent2"/>
                </a:solidFill>
              </a:rPr>
              <a:t>good allocation performance</a:t>
            </a:r>
            <a:r>
              <a:rPr lang="en-US" altLang="zh-CN" sz="2400" dirty="0">
                <a:solidFill>
                  <a:srgbClr val="FF0000"/>
                </a:solidFill>
              </a:rPr>
              <a:t> </a:t>
            </a:r>
            <a:r>
              <a:rPr lang="en-US" altLang="zh-CN" sz="2400" dirty="0"/>
              <a:t>simultaneously. </a:t>
            </a:r>
          </a:p>
        </p:txBody>
      </p:sp>
    </p:spTree>
    <p:extLst>
      <p:ext uri="{BB962C8B-B14F-4D97-AF65-F5344CB8AC3E}">
        <p14:creationId xmlns:p14="http://schemas.microsoft.com/office/powerpoint/2010/main" val="1887013529"/>
      </p:ext>
    </p:extLst>
  </p:cSld>
  <p:clrMapOvr>
    <a:masterClrMapping/>
  </p:clrMapOvr>
  <mc:AlternateContent xmlns:mc="http://schemas.openxmlformats.org/markup-compatibility/2006" xmlns:p14="http://schemas.microsoft.com/office/powerpoint/2010/main">
    <mc:Choice Requires="p14">
      <p:transition spd="slow" p14:dur="2000" advTm="42077"/>
    </mc:Choice>
    <mc:Fallback xmlns="">
      <p:transition spd="slow" advTm="42077"/>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solidFill>
                  <a:schemeClr val="tx1"/>
                </a:solidFill>
              </a:rPr>
              <a:t>Motivation for a New In-Memory File System (</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graphicFrame>
        <p:nvGraphicFramePr>
          <p:cNvPr id="3" name="表格 2"/>
          <p:cNvGraphicFramePr>
            <a:graphicFrameLocks noGrp="1"/>
          </p:cNvGraphicFramePr>
          <p:nvPr>
            <p:extLst>
              <p:ext uri="{D42A27DB-BD31-4B8C-83A1-F6EECF244321}">
                <p14:modId xmlns:p14="http://schemas.microsoft.com/office/powerpoint/2010/main" val="1264095060"/>
              </p:ext>
            </p:extLst>
          </p:nvPr>
        </p:nvGraphicFramePr>
        <p:xfrm>
          <a:off x="712890" y="2146850"/>
          <a:ext cx="8117600" cy="3651435"/>
        </p:xfrm>
        <a:graphic>
          <a:graphicData uri="http://schemas.openxmlformats.org/drawingml/2006/table">
            <a:tbl>
              <a:tblPr firstRow="1" bandRow="1">
                <a:tableStyleId>{073A0DAA-6AF3-43AB-8588-CEC1D06C72B9}</a:tableStyleId>
              </a:tblPr>
              <a:tblGrid>
                <a:gridCol w="2029400"/>
                <a:gridCol w="2029400"/>
                <a:gridCol w="2029400"/>
                <a:gridCol w="2029400"/>
              </a:tblGrid>
              <a:tr h="730287">
                <a:tc>
                  <a:txBody>
                    <a:bodyPr/>
                    <a:lstStyle/>
                    <a:p>
                      <a:r>
                        <a:rPr lang="en-US" sz="1200" smtClean="0"/>
                        <a:t>Allocator</a:t>
                      </a:r>
                      <a:endParaRPr lang="en-US" sz="1200" dirty="0"/>
                    </a:p>
                  </a:txBody>
                  <a:tcPr anchor="ctr"/>
                </a:tc>
                <a:tc>
                  <a:txBody>
                    <a:bodyPr/>
                    <a:lstStyle/>
                    <a:p>
                      <a:r>
                        <a:rPr lang="en-US" sz="1200" dirty="0" smtClean="0"/>
                        <a:t>Allocation </a:t>
                      </a:r>
                      <a:r>
                        <a:rPr lang="en-US" altLang="zh-CN" sz="1200" dirty="0" smtClean="0"/>
                        <a:t>performance</a:t>
                      </a:r>
                      <a:endParaRPr lang="en-US" sz="1200" dirty="0"/>
                    </a:p>
                  </a:txBody>
                  <a:tcPr anchor="ct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200" dirty="0" smtClean="0"/>
                        <a:t>Wear-leveling</a:t>
                      </a:r>
                      <a:endParaRPr lang="en-US" sz="1200" dirty="0"/>
                    </a:p>
                  </a:txBody>
                  <a:tcPr anchor="ctr"/>
                </a:tc>
                <a:tc>
                  <a:txBody>
                    <a:bodyPr/>
                    <a:lstStyle/>
                    <a:p>
                      <a:r>
                        <a:rPr lang="en-US" altLang="zh-CN" sz="1200" dirty="0" smtClean="0"/>
                        <a:t>Total</a:t>
                      </a:r>
                      <a:r>
                        <a:rPr lang="zh-CN" altLang="en-US" sz="1200" dirty="0" smtClean="0"/>
                        <a:t> </a:t>
                      </a:r>
                      <a:r>
                        <a:rPr lang="en-US" altLang="zh-CN" sz="1200" dirty="0" smtClean="0"/>
                        <a:t>Memory</a:t>
                      </a:r>
                      <a:r>
                        <a:rPr lang="zh-CN" altLang="en-US" sz="1200" dirty="0" smtClean="0"/>
                        <a:t> </a:t>
                      </a:r>
                      <a:r>
                        <a:rPr lang="en-US" altLang="zh-CN" sz="1200" dirty="0" smtClean="0"/>
                        <a:t>Usage</a:t>
                      </a:r>
                      <a:r>
                        <a:rPr lang="zh-CN" altLang="en-US" sz="1200" dirty="0" smtClean="0"/>
                        <a:t> </a:t>
                      </a:r>
                      <a:endParaRPr lang="en-US" sz="1200" dirty="0"/>
                    </a:p>
                  </a:txBody>
                  <a:tcPr anchor="ctr"/>
                </a:tc>
              </a:tr>
              <a:tr h="730287">
                <a:tc>
                  <a:txBody>
                    <a:bodyPr/>
                    <a:lstStyle/>
                    <a:p>
                      <a:r>
                        <a:rPr lang="en-US" dirty="0" smtClean="0"/>
                        <a:t>NVMalloc</a:t>
                      </a:r>
                      <a:endParaRPr lang="en-US" dirty="0"/>
                    </a:p>
                  </a:txBody>
                  <a:tcPr anchor="ctr"/>
                </a:tc>
                <a:tc>
                  <a:txBody>
                    <a:bodyPr/>
                    <a:lstStyle/>
                    <a:p>
                      <a:r>
                        <a:rPr lang="en-US" altLang="zh-CN" dirty="0" smtClean="0"/>
                        <a:t>1(not fast enough)</a:t>
                      </a:r>
                      <a:endParaRPr lang="en-US" dirty="0"/>
                    </a:p>
                  </a:txBody>
                  <a:tcPr anchor="ctr"/>
                </a:tc>
                <a:tc>
                  <a:txBody>
                    <a:bodyPr/>
                    <a:lstStyle/>
                    <a:p>
                      <a:r>
                        <a:rPr lang="en-US" altLang="zh-CN" dirty="0" smtClean="0"/>
                        <a:t>Support(not good enough)</a:t>
                      </a:r>
                      <a:endParaRPr lang="en-US" dirty="0"/>
                    </a:p>
                  </a:txBody>
                  <a:tcPr anchor="ctr"/>
                </a:tc>
                <a:tc>
                  <a:txBody>
                    <a:bodyPr/>
                    <a:lstStyle/>
                    <a:p>
                      <a:r>
                        <a:rPr lang="en-US" dirty="0" smtClean="0"/>
                        <a:t>high</a:t>
                      </a:r>
                      <a:endParaRPr lang="en-US" dirty="0"/>
                    </a:p>
                  </a:txBody>
                  <a:tcPr anchor="ctr"/>
                </a:tc>
              </a:tr>
              <a:tr h="730287">
                <a:tc>
                  <a:txBody>
                    <a:bodyPr/>
                    <a:lstStyle/>
                    <a:p>
                      <a:r>
                        <a:rPr lang="en-US" altLang="zh-CN" sz="1350" kern="1200" dirty="0" smtClean="0">
                          <a:solidFill>
                            <a:schemeClr val="dk1"/>
                          </a:solidFill>
                          <a:effectLst/>
                          <a:latin typeface="+mn-lt"/>
                          <a:ea typeface="+mn-ea"/>
                          <a:cs typeface="+mn-cs"/>
                        </a:rPr>
                        <a:t>nvm_malloc </a:t>
                      </a:r>
                      <a:endParaRPr lang="en-US" altLang="zh-CN" dirty="0"/>
                    </a:p>
                  </a:txBody>
                  <a:tcPr anchor="ctr"/>
                </a:tc>
                <a:tc>
                  <a:txBody>
                    <a:bodyPr/>
                    <a:lstStyle/>
                    <a:p>
                      <a:r>
                        <a:rPr lang="en-US" dirty="0" smtClean="0"/>
                        <a:t>2</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730287">
                <a:tc>
                  <a:txBody>
                    <a:bodyPr/>
                    <a:lstStyle/>
                    <a:p>
                      <a:r>
                        <a:rPr lang="en-US" altLang="zh-CN" sz="1350" kern="1200" dirty="0" smtClean="0">
                          <a:solidFill>
                            <a:schemeClr val="dk1"/>
                          </a:solidFill>
                          <a:effectLst/>
                          <a:latin typeface="+mn-lt"/>
                          <a:ea typeface="+mn-ea"/>
                          <a:cs typeface="+mn-cs"/>
                        </a:rPr>
                        <a:t>pmemalloc </a:t>
                      </a:r>
                      <a:endParaRPr lang="en-US" altLang="zh-CN" dirty="0"/>
                    </a:p>
                  </a:txBody>
                  <a:tcPr anchor="ctr"/>
                </a:tc>
                <a:tc>
                  <a:txBody>
                    <a:bodyPr/>
                    <a:lstStyle/>
                    <a:p>
                      <a:r>
                        <a:rPr lang="en-US" dirty="0" smtClean="0"/>
                        <a:t>3</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730287">
                <a:tc>
                  <a:txBody>
                    <a:bodyPr/>
                    <a:lstStyle/>
                    <a:p>
                      <a:r>
                        <a:rPr lang="en-US" altLang="zh-CN" b="1" dirty="0" err="1" smtClean="0">
                          <a:solidFill>
                            <a:srgbClr val="820000"/>
                          </a:solidFill>
                        </a:rPr>
                        <a:t>Wamalloc</a:t>
                      </a:r>
                      <a:endParaRPr lang="en-US" altLang="zh-CN" b="1" dirty="0">
                        <a:solidFill>
                          <a:srgbClr val="820000"/>
                        </a:solidFill>
                      </a:endParaRPr>
                    </a:p>
                  </a:txBody>
                  <a:tcPr anchor="ctr"/>
                </a:tc>
                <a:tc>
                  <a:txBody>
                    <a:bodyPr/>
                    <a:lstStyle/>
                    <a:p>
                      <a:r>
                        <a:rPr lang="en-US" b="1" dirty="0" smtClean="0">
                          <a:solidFill>
                            <a:srgbClr val="820000"/>
                          </a:solidFill>
                        </a:rPr>
                        <a:t>Expected to be the best</a:t>
                      </a:r>
                      <a:endParaRPr lang="en-US" b="1" dirty="0">
                        <a:solidFill>
                          <a:srgbClr val="820000"/>
                        </a:solidFill>
                      </a:endParaRP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a:t>
                      </a:r>
                      <a:r>
                        <a:rPr lang="en-US" altLang="zh-CN" b="1" baseline="0" dirty="0" smtClean="0">
                          <a:solidFill>
                            <a:srgbClr val="820000"/>
                          </a:solidFill>
                        </a:rPr>
                        <a:t> </a:t>
                      </a:r>
                      <a:r>
                        <a:rPr lang="en-US" altLang="zh-CN" b="1" dirty="0" smtClean="0">
                          <a:solidFill>
                            <a:srgbClr val="820000"/>
                          </a:solidFill>
                        </a:rPr>
                        <a:t>best</a:t>
                      </a: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 best</a:t>
                      </a:r>
                    </a:p>
                  </a:txBody>
                  <a:tcPr anchor="ctr"/>
                </a:tc>
              </a:tr>
            </a:tbl>
          </a:graphicData>
        </a:graphic>
      </p:graphicFrame>
      <p:sp>
        <p:nvSpPr>
          <p:cNvPr id="6" name="内容占位符 4"/>
          <p:cNvSpPr txBox="1">
            <a:spLocks/>
          </p:cNvSpPr>
          <p:nvPr/>
        </p:nvSpPr>
        <p:spPr>
          <a:xfrm>
            <a:off x="-652008" y="1710303"/>
            <a:ext cx="6999288" cy="647721"/>
          </a:xfrm>
          <a:prstGeom prst="rect">
            <a:avLst/>
          </a:prstGeom>
        </p:spPr>
        <p:txBody>
          <a:bodyPr vert="horz" lIns="91440" tIns="45720" rIns="91440" bIns="45720" rtlCol="0">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anose="05000000000000000000" pitchFamily="2" charset="2"/>
              <a:buNone/>
            </a:pPr>
            <a:r>
              <a:rPr lang="en-US" sz="1600" dirty="0" smtClean="0"/>
              <a:t>Larger number means poorer performance</a:t>
            </a:r>
            <a:endParaRPr lang="en-US" sz="1600" dirty="0"/>
          </a:p>
        </p:txBody>
      </p:sp>
    </p:spTree>
    <p:extLst>
      <p:ext uri="{BB962C8B-B14F-4D97-AF65-F5344CB8AC3E}">
        <p14:creationId xmlns:p14="http://schemas.microsoft.com/office/powerpoint/2010/main" val="340800589"/>
      </p:ext>
    </p:extLst>
  </p:cSld>
  <p:clrMapOvr>
    <a:masterClrMapping/>
  </p:clrMapOvr>
  <mc:AlternateContent xmlns:mc="http://schemas.openxmlformats.org/markup-compatibility/2006" xmlns:p14="http://schemas.microsoft.com/office/powerpoint/2010/main">
    <mc:Choice Requires="p14">
      <p:transition spd="slow" p14:dur="2000" advTm="22272"/>
    </mc:Choice>
    <mc:Fallback xmlns="">
      <p:transition spd="slow" advTm="22272"/>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en-US" altLang="zh-CN" sz="3200" dirty="0">
                <a:solidFill>
                  <a:schemeClr val="bg1">
                    <a:lumMod val="85000"/>
                  </a:schemeClr>
                </a:solidFill>
              </a:rPr>
              <a:t>Background</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tx1"/>
                </a:solidFill>
              </a:rPr>
              <a:t> Design and implementation of </a:t>
            </a:r>
            <a:r>
              <a:rPr lang="en-US" altLang="zh-CN" sz="3200" dirty="0" err="1" smtClean="0">
                <a:solidFill>
                  <a:schemeClr val="tx1"/>
                </a:solidFill>
              </a:rPr>
              <a:t>Wamalloc</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095966189"/>
      </p:ext>
    </p:extLst>
  </p:cSld>
  <p:clrMapOvr>
    <a:masterClrMapping/>
  </p:clrMapOvr>
  <mc:AlternateContent xmlns:mc="http://schemas.openxmlformats.org/markup-compatibility/2006" xmlns:p14="http://schemas.microsoft.com/office/powerpoint/2010/main">
    <mc:Choice Requires="p14">
      <p:transition spd="slow" p14:dur="2000" advTm="1285"/>
    </mc:Choice>
    <mc:Fallback xmlns="">
      <p:transition spd="slow" advTm="1285"/>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zhu_comnet">
      <a:dk1>
        <a:srgbClr val="000000"/>
      </a:dk1>
      <a:lt1>
        <a:srgbClr val="FFFFFF"/>
      </a:lt1>
      <a:dk2>
        <a:srgbClr val="00009E"/>
      </a:dk2>
      <a:lt2>
        <a:srgbClr val="A365D1"/>
      </a:lt2>
      <a:accent1>
        <a:srgbClr val="003760"/>
      </a:accent1>
      <a:accent2>
        <a:srgbClr val="C00000"/>
      </a:accent2>
      <a:accent3>
        <a:srgbClr val="FFC619"/>
      </a:accent3>
      <a:accent4>
        <a:srgbClr val="384C00"/>
      </a:accent4>
      <a:accent5>
        <a:srgbClr val="0070C0"/>
      </a:accent5>
      <a:accent6>
        <a:srgbClr val="212167"/>
      </a:accent6>
      <a:hlink>
        <a:srgbClr val="C00000"/>
      </a:hlink>
      <a:folHlink>
        <a:srgbClr val="00009E"/>
      </a:folHlink>
    </a:clrScheme>
    <a:fontScheme name="Font_Geo_雅黑">
      <a:majorFont>
        <a:latin typeface="Georgia"/>
        <a:ea typeface="微软雅黑"/>
        <a:cs typeface=""/>
      </a:majorFont>
      <a:minorFont>
        <a:latin typeface="Georgia"/>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wrap="none" anchor="ctr" anchorCtr="0">
        <a:noAutofit/>
      </a:bodyPr>
      <a:lstStyle>
        <a:defPPr marL="0" algn="ctr">
          <a:defRPr dirty="0"/>
        </a:defPPr>
      </a:lstStyle>
    </a:spDef>
    <a:txDef>
      <a:spPr>
        <a:noFill/>
      </a:spPr>
      <a:bodyPr wrap="none" rtlCol="0">
        <a:spAutoFit/>
      </a:bodyPr>
      <a:lstStyle>
        <a:defPPr algn="ctr">
          <a:defRPr sz="16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13134</TotalTime>
  <Words>2578</Words>
  <Application>Microsoft Macintosh PowerPoint</Application>
  <PresentationFormat>全屏显示(4:3)</PresentationFormat>
  <Paragraphs>306</Paragraphs>
  <Slides>25</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Arial</vt:lpstr>
      <vt:lpstr>Calibri</vt:lpstr>
      <vt:lpstr>Georgia</vt:lpstr>
      <vt:lpstr>Segoe UI</vt:lpstr>
      <vt:lpstr>Wingdings</vt:lpstr>
      <vt:lpstr>宋体</vt:lpstr>
      <vt:lpstr>微软雅黑</vt:lpstr>
      <vt:lpstr>Office 主题</vt:lpstr>
      <vt:lpstr>Wamalloc: An Efficient Wear-Aware Allocator for Non-Volatile Memory </vt:lpstr>
      <vt:lpstr>Content</vt:lpstr>
      <vt:lpstr>Content</vt:lpstr>
      <vt:lpstr>Emerging NVM Technology</vt:lpstr>
      <vt:lpstr>NVM in Memory System</vt:lpstr>
      <vt:lpstr>Content</vt:lpstr>
      <vt:lpstr>Motivation for a New Allocator for NVM</vt:lpstr>
      <vt:lpstr>Motivation for a New In-Memory File System (Cont’)</vt:lpstr>
      <vt:lpstr>Content</vt:lpstr>
      <vt:lpstr>PowerPoint 演示文稿</vt:lpstr>
      <vt:lpstr>PowerPoint 演示文稿</vt:lpstr>
      <vt:lpstr>Local Heap</vt:lpstr>
      <vt:lpstr>Local Heap Structure</vt:lpstr>
      <vt:lpstr>Global Heap</vt:lpstr>
      <vt:lpstr>Design of Wamalloc(Cont’)</vt:lpstr>
      <vt:lpstr>Allocation/Deallocation   Algorithm of Wamalloc</vt:lpstr>
      <vt:lpstr> Pseudocode of Wamalloc</vt:lpstr>
      <vt:lpstr>Content</vt:lpstr>
      <vt:lpstr>Evaluation</vt:lpstr>
      <vt:lpstr>wear-leveling</vt:lpstr>
      <vt:lpstr>total memory usage</vt:lpstr>
      <vt:lpstr>allocation performance</vt:lpstr>
      <vt:lpstr>Content</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Microsoft Office 用户</cp:lastModifiedBy>
  <cp:revision>707</cp:revision>
  <dcterms:created xsi:type="dcterms:W3CDTF">2014-07-18T02:33:40Z</dcterms:created>
  <dcterms:modified xsi:type="dcterms:W3CDTF">2017-01-08T06:36:52Z</dcterms:modified>
</cp:coreProperties>
</file>